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1"/>
  </p:notesMasterIdLst>
  <p:sldIdLst>
    <p:sldId id="307" r:id="rId2"/>
    <p:sldId id="308" r:id="rId3"/>
    <p:sldId id="295" r:id="rId4"/>
    <p:sldId id="261" r:id="rId5"/>
    <p:sldId id="262" r:id="rId6"/>
    <p:sldId id="285" r:id="rId7"/>
    <p:sldId id="305" r:id="rId8"/>
    <p:sldId id="306" r:id="rId9"/>
    <p:sldId id="30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Stonewall Voice Bold Condensed" panose="00000800000000000000" pitchFamily="2" charset="0"/>
      <p:bold r:id="rId18"/>
    </p:embeddedFont>
    <p:embeddedFont>
      <p:font typeface="Stonewall Voice Stonewall Proud" panose="00000500000000000000" pitchFamily="2" charset="0"/>
      <p:regular r:id="rId19"/>
    </p:embeddedFont>
    <p:embeddedFont>
      <p:font typeface="Work Sans" pitchFamily="2" charset="0"/>
      <p:bold r:id="rId20"/>
      <p:boldItalic r:id="rId21"/>
    </p:embeddedFont>
    <p:embeddedFont>
      <p:font typeface="WORK SANS BOLD ROMAN" panose="020B0604020202020204" charset="0"/>
      <p:bold r:id="rId22"/>
    </p:embeddedFont>
    <p:embeddedFont>
      <p:font typeface="WORK SANS MEDIUM ROMAN"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8"/>
    <a:srgbClr val="FEC34D"/>
    <a:srgbClr val="FFFFFF"/>
    <a:srgbClr val="A41B66"/>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369D0-4636-41E4-8793-94894FE2B44D}" v="11" dt="2022-10-12T10:13:5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4" autoAdjust="0"/>
  </p:normalViewPr>
  <p:slideViewPr>
    <p:cSldViewPr snapToGrid="0" snapToObjects="1">
      <p:cViewPr varScale="1">
        <p:scale>
          <a:sx n="48" d="100"/>
          <a:sy n="48" d="100"/>
        </p:scale>
        <p:origin x="52" y="200"/>
      </p:cViewPr>
      <p:guideLst/>
    </p:cSldViewPr>
  </p:slideViewPr>
  <p:outlineViewPr>
    <p:cViewPr>
      <p:scale>
        <a:sx n="33" d="100"/>
        <a:sy n="33" d="100"/>
      </p:scale>
      <p:origin x="0" y="-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onewall.org.uk/lgbt-britain-home-and-communit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for use with post-16 learners and can be used with the Stonewall x Burberry School &amp; College Role Models Who Am I? lesson pack, which can be downloaded from our website.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202230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Explain to students that you're going to be discussing faith and identity during the session.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 a class, agree some ground rules for the session. For example, treating others (including the person on the video) with respect, expressing opinions in a respectful manner, taking part constructively in conversations, etc.</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How might an LGBTQ+ person of faith experience the world differently to a non-religious LGBTQ+ person? Are those differences positive or negative?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In groups of 3, challenge students discuss their instinctual answer to the question. Encourage them to explain why they have answered in that way.</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Explain that you're going to use a range of source materials to help them form an evidence based answer to the question.</a:t>
            </a:r>
          </a:p>
          <a:p>
            <a:pPr>
              <a:lnSpc>
                <a:spcPts val="2100"/>
              </a:lnSpc>
              <a:spcAft>
                <a:spcPts val="1000"/>
              </a:spcAft>
            </a:pPr>
            <a:endPar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ts val="2100"/>
              </a:lnSpc>
              <a:spcBef>
                <a:spcPts val="0"/>
              </a:spcBef>
              <a:spcAft>
                <a:spcPts val="1000"/>
              </a:spcAft>
              <a:buClrTx/>
              <a:buSzTx/>
              <a:buFontTx/>
              <a:buNone/>
              <a:tabLst/>
              <a:defRP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316991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Students to use written materials to find out about the lives of LGBTQ+ people of faith. They should work in groups of 3 to share the research load and share their findings with each other.</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They could use: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r>
              <a:rPr lang="en-GB" sz="1800" b="0" i="0" u="sng" dirty="0">
                <a:solidFill>
                  <a:srgbClr val="A41B66"/>
                </a:solidFill>
                <a:effectLst/>
                <a:latin typeface="WORK SANS BOLD ROMAN" panose="020B0604020202020204" charset="0"/>
                <a:ea typeface="MS Mincho" panose="02020609040205080304" pitchFamily="49" charset="-128"/>
                <a:cs typeface="Arial" panose="020B0604020202020204" pitchFamily="34" charset="0"/>
                <a:hlinkClick r:id="rId3"/>
              </a:rPr>
              <a:t>LGBT in Britain: Home and Communities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report</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Websites from LGBTQ+ specific faith organisations such as LGBTQI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Imaam</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Hidayah</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LGBT,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Sarbat</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Sikhs, Keshet UK, Quest, Open Table Network, House of Rainbow</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Notes and resources from previous lessons</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128962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Based on the research they had done as a group, students should discuss the question: How might an LGBTQ+ person of faith experience the world differently to a non-religious LGBTQ+ person? Are those differences positive or negative?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Did they change their opinion or answer based on the evidence? If so, what was it that changed their opinion? If not, why do they think their opinion didn't change?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99152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To what extent did the lesson challenge your thoughts on this topic? To what extent did it reinforce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They could share their feedback by moving to one side of the room or the other, by a show of hands, or by writing the letter C (for challenge) or R (for reinforce) on a slip of paper and placing it in a container as they leave the room.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111489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07639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488"/>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Who Am I?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Key Stage 3 students</a:t>
            </a:r>
            <a:endParaRPr lang="en-US" sz="16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a:xfrm>
            <a:off x="497681" y="1397907"/>
            <a:ext cx="11196638" cy="3252788"/>
          </a:xfrm>
        </p:spPr>
        <p:txBody>
          <a:bodyPr/>
          <a:lstStyle/>
          <a:p>
            <a:r>
              <a:rPr lang="en-GB" sz="9600" dirty="0">
                <a:solidFill>
                  <a:schemeClr val="tx1"/>
                </a:solidFill>
              </a:rPr>
              <a:t>School &amp; College Role Models</a:t>
            </a:r>
          </a:p>
          <a:p>
            <a:r>
              <a:rPr lang="en-GB" dirty="0">
                <a:solidFill>
                  <a:schemeClr val="tx2"/>
                </a:solidFill>
              </a:rPr>
              <a:t>My Faith</a:t>
            </a:r>
            <a:endParaRPr lang="en-US" dirty="0">
              <a:solidFill>
                <a:schemeClr val="tx2"/>
              </a:solidFill>
            </a:endParaRPr>
          </a:p>
        </p:txBody>
      </p:sp>
      <p:sp>
        <p:nvSpPr>
          <p:cNvPr id="4" name="Title 3">
            <a:extLst>
              <a:ext uri="{FF2B5EF4-FFF2-40B4-BE49-F238E27FC236}">
                <a16:creationId xmlns:a16="http://schemas.microsoft.com/office/drawing/2014/main" id="{965BDCB9-1318-42A7-A1BA-66216F2342DA}"/>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Title page</a:t>
            </a:r>
            <a:endParaRPr lang="en-US" dirty="0"/>
          </a:p>
        </p:txBody>
      </p:sp>
    </p:spTree>
    <p:extLst>
      <p:ext uri="{BB962C8B-B14F-4D97-AF65-F5344CB8AC3E}">
        <p14:creationId xmlns:p14="http://schemas.microsoft.com/office/powerpoint/2010/main" val="477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1196637" cy="553999"/>
          </a:xfrm>
        </p:spPr>
        <p:txBody>
          <a:bodyPr/>
          <a:lstStyle/>
          <a:p>
            <a:pPr algn="ctr">
              <a:lnSpc>
                <a:spcPct val="150000"/>
              </a:lnSpc>
            </a:pPr>
            <a:r>
              <a:rPr lang="en-GB" sz="5400" dirty="0">
                <a:solidFill>
                  <a:schemeClr val="tx1"/>
                </a:solidFill>
                <a:latin typeface="Work Sans" pitchFamily="2" charset="0"/>
              </a:rPr>
              <a:t>To use source materials to gain a deeper understanding of LGBTQ+ people’s experiences in relation to religion</a:t>
            </a:r>
            <a:endParaRPr lang="en-GB" dirty="0">
              <a:solidFill>
                <a:schemeClr val="tx1"/>
              </a:solidFill>
              <a:latin typeface="Work Sans" pitchFamily="2" charset="0"/>
            </a:endParaRP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Learning objective</a:t>
            </a:r>
            <a:endParaRPr lang="en-US" dirty="0"/>
          </a:p>
        </p:txBody>
      </p:sp>
    </p:spTree>
    <p:extLst>
      <p:ext uri="{BB962C8B-B14F-4D97-AF65-F5344CB8AC3E}">
        <p14:creationId xmlns:p14="http://schemas.microsoft.com/office/powerpoint/2010/main" val="24695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Class agreement</a:t>
            </a:r>
          </a:p>
        </p:txBody>
      </p:sp>
      <p:sp>
        <p:nvSpPr>
          <p:cNvPr id="7" name="TextBox 6">
            <a:extLst>
              <a:ext uri="{FF2B5EF4-FFF2-40B4-BE49-F238E27FC236}">
                <a16:creationId xmlns:a16="http://schemas.microsoft.com/office/drawing/2014/main" id="{6B3FC00D-2171-4997-977C-2700E6A5D304}"/>
              </a:ext>
            </a:extLst>
          </p:cNvPr>
          <p:cNvSpPr txBox="1"/>
          <p:nvPr/>
        </p:nvSpPr>
        <p:spPr>
          <a:xfrm>
            <a:off x="384859" y="988104"/>
            <a:ext cx="5415866" cy="334803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are we going to work together in class?</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can we make sure everyone feels safe, welcome and included?</a:t>
            </a:r>
            <a:endParaRPr lang="en-US" sz="2600" dirty="0"/>
          </a:p>
        </p:txBody>
      </p:sp>
      <p:pic>
        <p:nvPicPr>
          <p:cNvPr id="8" name="Picture 7" descr="Two young people comparing notes in their books">
            <a:extLst>
              <a:ext uri="{FF2B5EF4-FFF2-40B4-BE49-F238E27FC236}">
                <a16:creationId xmlns:a16="http://schemas.microsoft.com/office/drawing/2014/main" id="{5B899C95-F1DE-4317-B5B3-FBADAED5AD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1421" y="0"/>
            <a:ext cx="6290579" cy="6858000"/>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397566" y="432767"/>
            <a:ext cx="5278438"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How might an LGBTQ+ person of faith experience the world differently to a non-religious LGBTQ+ person? </a:t>
            </a: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pic>
        <p:nvPicPr>
          <p:cNvPr id="8" name="Picture 7" descr="A rainbow flag showing the shadow of two long haired people putting their hands together to make a heart.">
            <a:extLst>
              <a:ext uri="{FF2B5EF4-FFF2-40B4-BE49-F238E27FC236}">
                <a16:creationId xmlns:a16="http://schemas.microsoft.com/office/drawing/2014/main" id="{7B94CCEA-8E15-4637-BA93-8538347709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2788" y="0"/>
            <a:ext cx="6209211" cy="6858000"/>
          </a:xfrm>
          <a:prstGeom prst="rect">
            <a:avLst/>
          </a:prstGeom>
        </p:spPr>
      </p:pic>
    </p:spTree>
    <p:extLst>
      <p:ext uri="{BB962C8B-B14F-4D97-AF65-F5344CB8AC3E}">
        <p14:creationId xmlns:p14="http://schemas.microsoft.com/office/powerpoint/2010/main" val="227189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320675"/>
            <a:ext cx="483711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School &amp; College Role Model Video</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9" name="Text Placeholder 3">
            <a:extLst>
              <a:ext uri="{FF2B5EF4-FFF2-40B4-BE49-F238E27FC236}">
                <a16:creationId xmlns:a16="http://schemas.microsoft.com/office/drawing/2014/main" id="{5AB8F192-A027-4E2A-9745-152BE2BA102D}"/>
              </a:ext>
            </a:extLst>
          </p:cNvPr>
          <p:cNvSpPr txBox="1">
            <a:spLocks/>
          </p:cNvSpPr>
          <p:nvPr/>
        </p:nvSpPr>
        <p:spPr>
          <a:xfrm>
            <a:off x="341219" y="2799861"/>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800" dirty="0">
                <a:solidFill>
                  <a:schemeClr val="tx1"/>
                </a:solidFill>
                <a:latin typeface="Work Sans" pitchFamily="2" charset="0"/>
              </a:rPr>
              <a:t>What are the experiences of LGBTQ+ people of faith?</a:t>
            </a:r>
          </a:p>
        </p:txBody>
      </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55150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320675"/>
            <a:ext cx="5854700"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Written sources</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7" name="Rectangle 6">
            <a:extLst>
              <a:ext uri="{FF2B5EF4-FFF2-40B4-BE49-F238E27FC236}">
                <a16:creationId xmlns:a16="http://schemas.microsoft.com/office/drawing/2014/main" id="{FDB812C2-4022-4DAF-A051-08176341A7BA}"/>
              </a:ext>
              <a:ext uri="{C183D7F6-B498-43B3-948B-1728B52AA6E4}">
                <adec:decorative xmlns:adec="http://schemas.microsoft.com/office/drawing/2017/decorative" val="1"/>
              </a:ext>
            </a:extLst>
          </p:cNvPr>
          <p:cNvSpPr/>
          <p:nvPr/>
        </p:nvSpPr>
        <p:spPr>
          <a:xfrm>
            <a:off x="5975497" y="0"/>
            <a:ext cx="6216503"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6EBC11E-F011-4F46-A3A0-8A38BA2F93BC}"/>
              </a:ext>
            </a:extLst>
          </p:cNvPr>
          <p:cNvSpPr txBox="1">
            <a:spLocks/>
          </p:cNvSpPr>
          <p:nvPr/>
        </p:nvSpPr>
        <p:spPr>
          <a:xfrm>
            <a:off x="341219" y="1226782"/>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What are the experiences of LGBTQ+ people of faith?</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Is there a difference for LGBTQ+ people who aren’t religious?</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Are there organisations supporting LGBTQ+ people of faith?</a:t>
            </a:r>
          </a:p>
          <a:p>
            <a:pPr>
              <a:lnSpc>
                <a:spcPct val="150000"/>
              </a:lnSpc>
            </a:pPr>
            <a:endParaRPr lang="en-GB" sz="2800" dirty="0">
              <a:latin typeface="Work Sans" pitchFamily="2" charset="0"/>
            </a:endParaRPr>
          </a:p>
        </p:txBody>
      </p:sp>
      <p:pic>
        <p:nvPicPr>
          <p:cNvPr id="4" name="Picture 3" descr="Two people working together at a laptop">
            <a:extLst>
              <a:ext uri="{FF2B5EF4-FFF2-40B4-BE49-F238E27FC236}">
                <a16:creationId xmlns:a16="http://schemas.microsoft.com/office/drawing/2014/main" id="{FF11BC72-86E7-4345-995B-87FC1FA0D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5497" y="-1"/>
            <a:ext cx="6216503" cy="6858001"/>
          </a:xfrm>
          <a:prstGeom prst="rect">
            <a:avLst/>
          </a:prstGeom>
        </p:spPr>
      </p:pic>
    </p:spTree>
    <p:extLst>
      <p:ext uri="{BB962C8B-B14F-4D97-AF65-F5344CB8AC3E}">
        <p14:creationId xmlns:p14="http://schemas.microsoft.com/office/powerpoint/2010/main" val="194421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410817" y="419515"/>
            <a:ext cx="5278438"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How might an LGBTQ+ person of faith experience the world differently to a non-religious LGBTQ+ person? </a:t>
            </a: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pic>
        <p:nvPicPr>
          <p:cNvPr id="8" name="Picture 7" descr="A rainbow flag showing the shadow of two long haired people putting their hands together to make a heart.">
            <a:extLst>
              <a:ext uri="{FF2B5EF4-FFF2-40B4-BE49-F238E27FC236}">
                <a16:creationId xmlns:a16="http://schemas.microsoft.com/office/drawing/2014/main" id="{7B94CCEA-8E15-4637-BA93-8538347709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2788" y="0"/>
            <a:ext cx="6209211" cy="6858000"/>
          </a:xfrm>
          <a:prstGeom prst="rect">
            <a:avLst/>
          </a:prstGeom>
        </p:spPr>
      </p:pic>
    </p:spTree>
    <p:extLst>
      <p:ext uri="{BB962C8B-B14F-4D97-AF65-F5344CB8AC3E}">
        <p14:creationId xmlns:p14="http://schemas.microsoft.com/office/powerpoint/2010/main" val="416377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1339938" cy="553999"/>
          </a:xfrm>
        </p:spPr>
        <p:txBody>
          <a:bodyPr/>
          <a:lstStyle/>
          <a:p>
            <a:pPr algn="ctr">
              <a:lnSpc>
                <a:spcPct val="150000"/>
              </a:lnSpc>
            </a:pPr>
            <a:r>
              <a:rPr lang="en-GB" sz="4000" dirty="0">
                <a:solidFill>
                  <a:schemeClr val="tx2"/>
                </a:solidFill>
                <a:latin typeface="Work Sans" pitchFamily="2" charset="0"/>
              </a:rPr>
              <a:t>To use source materials to gain a deeper understanding of LGBTQ+ people’s experiences in relation to religion</a:t>
            </a: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Recap</a:t>
            </a:r>
            <a:endParaRPr lang="en-US" dirty="0"/>
          </a:p>
        </p:txBody>
      </p:sp>
      <p:sp>
        <p:nvSpPr>
          <p:cNvPr id="6" name="Text Placeholder 2">
            <a:extLst>
              <a:ext uri="{FF2B5EF4-FFF2-40B4-BE49-F238E27FC236}">
                <a16:creationId xmlns:a16="http://schemas.microsoft.com/office/drawing/2014/main" id="{35A01AF9-F821-4F4E-8AD5-8EBB7C63D9A9}"/>
              </a:ext>
            </a:extLst>
          </p:cNvPr>
          <p:cNvSpPr txBox="1">
            <a:spLocks/>
          </p:cNvSpPr>
          <p:nvPr/>
        </p:nvSpPr>
        <p:spPr>
          <a:xfrm>
            <a:off x="785439" y="3606724"/>
            <a:ext cx="10940262" cy="28623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5400" dirty="0">
                <a:solidFill>
                  <a:schemeClr val="tx1"/>
                </a:solidFill>
                <a:latin typeface="Work Sans" pitchFamily="2" charset="0"/>
              </a:rPr>
              <a:t>Did the lesson </a:t>
            </a:r>
            <a:r>
              <a:rPr lang="en-GB" sz="5400" u="sng" dirty="0">
                <a:solidFill>
                  <a:schemeClr val="tx1"/>
                </a:solidFill>
                <a:latin typeface="Work Sans" pitchFamily="2" charset="0"/>
              </a:rPr>
              <a:t>challenge</a:t>
            </a:r>
            <a:r>
              <a:rPr lang="en-GB" sz="5400" dirty="0">
                <a:solidFill>
                  <a:schemeClr val="tx1"/>
                </a:solidFill>
                <a:latin typeface="Work Sans" pitchFamily="2" charset="0"/>
              </a:rPr>
              <a:t> or </a:t>
            </a:r>
            <a:r>
              <a:rPr lang="en-GB" sz="5400" u="sng" dirty="0">
                <a:solidFill>
                  <a:schemeClr val="tx1"/>
                </a:solidFill>
                <a:latin typeface="Work Sans" pitchFamily="2" charset="0"/>
              </a:rPr>
              <a:t>reinforce</a:t>
            </a:r>
            <a:r>
              <a:rPr lang="en-GB" sz="5400" dirty="0">
                <a:solidFill>
                  <a:schemeClr val="tx1"/>
                </a:solidFill>
                <a:latin typeface="Work Sans" pitchFamily="2" charset="0"/>
              </a:rPr>
              <a:t> your beliefs?</a:t>
            </a:r>
          </a:p>
        </p:txBody>
      </p:sp>
    </p:spTree>
    <p:extLst>
      <p:ext uri="{BB962C8B-B14F-4D97-AF65-F5344CB8AC3E}">
        <p14:creationId xmlns:p14="http://schemas.microsoft.com/office/powerpoint/2010/main" val="1580530347"/>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973</Words>
  <Application>Microsoft Office PowerPoint</Application>
  <PresentationFormat>Widescreen</PresentationFormat>
  <Paragraphs>65</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Stonewall Voice Bold Condensed</vt:lpstr>
      <vt:lpstr>Stonewall Voice Stonewall Proud</vt:lpstr>
      <vt:lpstr>WORK SANS BOLD ROMAN</vt:lpstr>
      <vt:lpstr>Calibri</vt:lpstr>
      <vt:lpstr>Symbol</vt:lpstr>
      <vt:lpstr>WORK SANS MEDIUM ROMAN</vt:lpstr>
      <vt:lpstr>Arial</vt:lpstr>
      <vt:lpstr>Work Sans</vt:lpstr>
      <vt:lpstr>Calibri Light</vt:lpstr>
      <vt:lpstr>Office Theme</vt:lpstr>
      <vt:lpstr>PowerPoint Presentation</vt:lpstr>
      <vt:lpstr>Title page</vt:lpstr>
      <vt:lpstr>Learning objective</vt:lpstr>
      <vt:lpstr>Class agreement</vt:lpstr>
      <vt:lpstr>How might an LGBTQ+ person of faith experience the world differently to a non-religious LGBTQ+ person? </vt:lpstr>
      <vt:lpstr>School &amp; College Role Model Video</vt:lpstr>
      <vt:lpstr>Written sources</vt:lpstr>
      <vt:lpstr>How might an LGBTQ+ person of faith experience the world differently to a non-religious LGBTQ+ person? </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2022-10-12T10:13:59Z</dcterms:modified>
</cp:coreProperties>
</file>