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1"/>
  </p:notesMasterIdLst>
  <p:sldIdLst>
    <p:sldId id="306" r:id="rId2"/>
    <p:sldId id="307" r:id="rId3"/>
    <p:sldId id="295" r:id="rId4"/>
    <p:sldId id="261" r:id="rId5"/>
    <p:sldId id="262" r:id="rId6"/>
    <p:sldId id="300" r:id="rId7"/>
    <p:sldId id="285" r:id="rId8"/>
    <p:sldId id="301" r:id="rId9"/>
    <p:sldId id="30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Stonewall Voice Bold Condensed" panose="00000800000000000000" pitchFamily="2" charset="0"/>
      <p:bold r:id="rId18"/>
    </p:embeddedFont>
    <p:embeddedFont>
      <p:font typeface="Stonewall Voice Stonewall Proud" panose="00000500000000000000" pitchFamily="2" charset="0"/>
      <p:regular r:id="rId19"/>
    </p:embeddedFont>
    <p:embeddedFont>
      <p:font typeface="Work Sans" pitchFamily="2" charset="0"/>
      <p:bold r:id="rId20"/>
      <p:boldItalic r:id="rId21"/>
    </p:embeddedFont>
    <p:embeddedFont>
      <p:font typeface="WORK SANS BOLD ROMAN" panose="020B0604020202020204" charset="0"/>
      <p:bold r:id="rId22"/>
    </p:embeddedFont>
    <p:embeddedFont>
      <p:font typeface="WORK SANS MEDIUM ROMAN"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8"/>
    <a:srgbClr val="FEC34D"/>
    <a:srgbClr val="FFFFFF"/>
    <a:srgbClr val="A41B66"/>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E79EE-03BB-4706-A5C6-487C929E70E0}" v="34" dt="2022-10-12T09:39:11.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4" autoAdjust="0"/>
  </p:normalViewPr>
  <p:slideViewPr>
    <p:cSldViewPr snapToGrid="0" snapToObjects="1">
      <p:cViewPr varScale="1">
        <p:scale>
          <a:sx n="55" d="100"/>
          <a:sy n="55" d="100"/>
        </p:scale>
        <p:origin x="348" y="68"/>
      </p:cViewPr>
      <p:guideLst/>
    </p:cSldViewPr>
  </p:slideViewPr>
  <p:outlineViewPr>
    <p:cViewPr>
      <p:scale>
        <a:sx n="33" d="100"/>
        <a:sy n="33" d="100"/>
      </p:scale>
      <p:origin x="0" y="-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for use with Key Stage 3 (Scottish S1 to S3) learners and can be used with the Stonewall x Burberry School &amp; College Role Models Who Am I? lesson pack, which can be downloaded from our website.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202230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Explain to students that you're going to be discussing faith and identity during the session. As a class, agree some ground rules for the session. For example, treating others (including the person on the video) with respect, expressing opinions in a respectful manner, taking part constructively in conversations, etc.</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When you hear the words 'religion' or 'faith', what do you think?</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In groups of 3, challenge students to write as many individual words or short phrases as they can to express their thoughts. They should save what they have written, as they will return to it at the end of the session.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What do you think when you hear the acronym 'LGBTQ+'?</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In groups of 3, challenge students to write as many individual words or short phrases as they can to express their thoughts. They should save what they have written, as they will return to it at the end of the session.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237512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p>
          <a:p>
            <a:pPr>
              <a:lnSpc>
                <a:spcPts val="2100"/>
              </a:lnSpc>
              <a:spcAft>
                <a:spcPts val="1000"/>
              </a:spcAft>
            </a:pPr>
            <a:endPar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Students should write a social media style caption for one of the videos.</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316991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In their groups of 3, ask students to look back at the words they had written in relation to the words 'faith', 'religion' and 'LGBTQ+'.</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They should discuss and come to a group decision on:</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cross out - because something about the video(s) changed their mind.</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underline - because something about the video(s) confirmed or reinforced what they already believed.</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marL="342900" lvl="0" indent="-342900">
              <a:lnSpc>
                <a:spcPts val="2100"/>
              </a:lnSpc>
              <a:spcAft>
                <a:spcPts val="1000"/>
              </a:spcAft>
              <a:buFont typeface="Symbol" panose="05050102010706020507" pitchFamily="18" charset="2"/>
              <a:buChar char=""/>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Words to add - either because something about the video(s) changed their mind, or because something about the video(s) reminded them of something else to write.</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to share their thoughts on the process of coming to a consensus. What were the challenges? Discuss that every individual has their own beliefs and there are some things that we'll never get everyone to agree on. What matters, though, is how we treat people - kindly and with respect.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29902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Ask students: To what extent did the lesson challenge your thoughts on this topic? To what extent did it reinforce them?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spcAft>
                <a:spcPts val="1000"/>
              </a:spcAft>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131F2A"/>
                </a:solidFill>
                <a:effectLst/>
                <a:latin typeface="Stonewall Voice Bold Condensed" panose="00000800000000000000" pitchFamily="2" charset="0"/>
                <a:ea typeface="MS Mincho" panose="02020609040205080304" pitchFamily="49" charset="-128"/>
                <a:cs typeface="Times New Roman" panose="02020603050405020304" pitchFamily="18" charset="0"/>
              </a:rPr>
              <a:t>They could share their feedback by moving to one side of the room or the other, by a show of hands, or by writing the letter C (for challenge) or R (for reinforce) on a slip of paper and placing it in a container as they leave the room.</a:t>
            </a:r>
            <a:endParaRPr lang="en-US" sz="1800" dirty="0">
              <a:solidFill>
                <a:srgbClr val="A41B66"/>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111489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81779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488"/>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Who Am I?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Key Stage 3 students</a:t>
            </a:r>
            <a:endParaRPr lang="en-US" sz="16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a:xfrm>
            <a:off x="497681" y="1397907"/>
            <a:ext cx="11196638" cy="3252788"/>
          </a:xfrm>
        </p:spPr>
        <p:txBody>
          <a:bodyPr/>
          <a:lstStyle/>
          <a:p>
            <a:r>
              <a:rPr lang="en-GB" sz="9600" dirty="0">
                <a:solidFill>
                  <a:schemeClr val="tx1"/>
                </a:solidFill>
              </a:rPr>
              <a:t>School &amp; College Role Models</a:t>
            </a:r>
          </a:p>
          <a:p>
            <a:r>
              <a:rPr lang="en-GB" dirty="0">
                <a:solidFill>
                  <a:schemeClr val="tx2"/>
                </a:solidFill>
              </a:rPr>
              <a:t>My Faith</a:t>
            </a:r>
            <a:endParaRPr lang="en-US" dirty="0">
              <a:solidFill>
                <a:schemeClr val="tx2"/>
              </a:solidFill>
            </a:endParaRPr>
          </a:p>
        </p:txBody>
      </p:sp>
      <p:sp>
        <p:nvSpPr>
          <p:cNvPr id="4" name="Title 3">
            <a:extLst>
              <a:ext uri="{FF2B5EF4-FFF2-40B4-BE49-F238E27FC236}">
                <a16:creationId xmlns:a16="http://schemas.microsoft.com/office/drawing/2014/main" id="{965BDCB9-1318-42A7-A1BA-66216F2342DA}"/>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Title page</a:t>
            </a:r>
            <a:endParaRPr lang="en-US" dirty="0"/>
          </a:p>
        </p:txBody>
      </p:sp>
    </p:spTree>
    <p:extLst>
      <p:ext uri="{BB962C8B-B14F-4D97-AF65-F5344CB8AC3E}">
        <p14:creationId xmlns:p14="http://schemas.microsoft.com/office/powerpoint/2010/main" val="477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694421" y="248253"/>
            <a:ext cx="10926561" cy="553999"/>
          </a:xfrm>
        </p:spPr>
        <p:txBody>
          <a:bodyPr/>
          <a:lstStyle/>
          <a:p>
            <a:pPr algn="ctr">
              <a:lnSpc>
                <a:spcPct val="150000"/>
              </a:lnSpc>
            </a:pPr>
            <a:r>
              <a:rPr lang="en-GB" sz="5400" dirty="0">
                <a:solidFill>
                  <a:schemeClr val="tx1"/>
                </a:solidFill>
                <a:latin typeface="Work Sans" pitchFamily="2" charset="0"/>
              </a:rPr>
              <a:t>To reflect on my own beliefs around faith and religion</a:t>
            </a:r>
            <a:endParaRPr lang="en-GB" dirty="0">
              <a:solidFill>
                <a:schemeClr val="tx1"/>
              </a:solidFill>
              <a:latin typeface="Work Sans" pitchFamily="2" charset="0"/>
            </a:endParaRP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Learning objective</a:t>
            </a:r>
            <a:endParaRPr lang="en-US" dirty="0"/>
          </a:p>
        </p:txBody>
      </p:sp>
    </p:spTree>
    <p:extLst>
      <p:ext uri="{BB962C8B-B14F-4D97-AF65-F5344CB8AC3E}">
        <p14:creationId xmlns:p14="http://schemas.microsoft.com/office/powerpoint/2010/main" val="24695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Class agreement</a:t>
            </a:r>
          </a:p>
        </p:txBody>
      </p:sp>
      <p:sp>
        <p:nvSpPr>
          <p:cNvPr id="7" name="TextBox 6">
            <a:extLst>
              <a:ext uri="{FF2B5EF4-FFF2-40B4-BE49-F238E27FC236}">
                <a16:creationId xmlns:a16="http://schemas.microsoft.com/office/drawing/2014/main" id="{6B3FC00D-2171-4997-977C-2700E6A5D304}"/>
              </a:ext>
            </a:extLst>
          </p:cNvPr>
          <p:cNvSpPr txBox="1"/>
          <p:nvPr/>
        </p:nvSpPr>
        <p:spPr>
          <a:xfrm>
            <a:off x="334472" y="955290"/>
            <a:ext cx="5415866" cy="334803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are we going to work together in class?</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can we make sure everyone feels safe, welcome and included?</a:t>
            </a:r>
            <a:endParaRPr lang="en-US" sz="2600" dirty="0"/>
          </a:p>
        </p:txBody>
      </p:sp>
      <p:pic>
        <p:nvPicPr>
          <p:cNvPr id="6" name="Picture 5" descr="A class of students sat in rows watching a teacher write on the board">
            <a:extLst>
              <a:ext uri="{FF2B5EF4-FFF2-40B4-BE49-F238E27FC236}">
                <a16:creationId xmlns:a16="http://schemas.microsoft.com/office/drawing/2014/main" id="{8D11CFB4-7F7F-447E-BFF5-5735C29BCF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4112" y="0"/>
            <a:ext cx="6207888" cy="6852023"/>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0" y="200025"/>
            <a:ext cx="49323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does it mean to you?</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7" name="Text Placeholder 3">
            <a:extLst>
              <a:ext uri="{FF2B5EF4-FFF2-40B4-BE49-F238E27FC236}">
                <a16:creationId xmlns:a16="http://schemas.microsoft.com/office/drawing/2014/main" id="{54483E1F-0418-4B4F-8ACA-EE67147BC284}"/>
              </a:ext>
            </a:extLst>
          </p:cNvPr>
          <p:cNvSpPr txBox="1">
            <a:spLocks/>
          </p:cNvSpPr>
          <p:nvPr/>
        </p:nvSpPr>
        <p:spPr>
          <a:xfrm>
            <a:off x="341219" y="2131858"/>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7200" dirty="0">
                <a:solidFill>
                  <a:schemeClr val="tx1"/>
                </a:solidFill>
                <a:latin typeface="Work Sans" pitchFamily="2" charset="0"/>
              </a:rPr>
              <a:t>Religion</a:t>
            </a:r>
          </a:p>
          <a:p>
            <a:pPr algn="ctr">
              <a:lnSpc>
                <a:spcPct val="150000"/>
              </a:lnSpc>
            </a:pPr>
            <a:r>
              <a:rPr lang="en-GB" sz="7200" dirty="0">
                <a:solidFill>
                  <a:schemeClr val="tx1"/>
                </a:solidFill>
                <a:latin typeface="Work Sans" pitchFamily="2" charset="0"/>
              </a:rPr>
              <a:t>Faith</a:t>
            </a:r>
          </a:p>
        </p:txBody>
      </p:sp>
      <p:pic>
        <p:nvPicPr>
          <p:cNvPr id="1026" name="Picture 2" descr="Person Holding Red Candle in a Dark Room">
            <a:extLst>
              <a:ext uri="{FF2B5EF4-FFF2-40B4-BE49-F238E27FC236}">
                <a16:creationId xmlns:a16="http://schemas.microsoft.com/office/drawing/2014/main" id="{80410D68-46B2-4061-9157-63BA89F5CC1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60962" y="0"/>
            <a:ext cx="6231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9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633411" y="360980"/>
            <a:ext cx="49323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does it mean to you?</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7" name="Text Placeholder 3">
            <a:extLst>
              <a:ext uri="{FF2B5EF4-FFF2-40B4-BE49-F238E27FC236}">
                <a16:creationId xmlns:a16="http://schemas.microsoft.com/office/drawing/2014/main" id="{54483E1F-0418-4B4F-8ACA-EE67147BC284}"/>
              </a:ext>
            </a:extLst>
          </p:cNvPr>
          <p:cNvSpPr txBox="1">
            <a:spLocks/>
          </p:cNvSpPr>
          <p:nvPr/>
        </p:nvSpPr>
        <p:spPr>
          <a:xfrm>
            <a:off x="341219" y="2131858"/>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7200" dirty="0">
                <a:solidFill>
                  <a:schemeClr val="tx1"/>
                </a:solidFill>
                <a:latin typeface="Work Sans" pitchFamily="2" charset="0"/>
              </a:rPr>
              <a:t>LGBTQ+</a:t>
            </a:r>
          </a:p>
        </p:txBody>
      </p:sp>
      <p:pic>
        <p:nvPicPr>
          <p:cNvPr id="4" name="Picture 3" descr="Two women with their arms around each other holding a rainbow flag in the air">
            <a:extLst>
              <a:ext uri="{FF2B5EF4-FFF2-40B4-BE49-F238E27FC236}">
                <a16:creationId xmlns:a16="http://schemas.microsoft.com/office/drawing/2014/main" id="{1728AB52-9571-4297-9748-CBFE3B6B2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9387" y="1"/>
            <a:ext cx="6242613" cy="6858000"/>
          </a:xfrm>
          <a:prstGeom prst="rect">
            <a:avLst/>
          </a:prstGeom>
        </p:spPr>
      </p:pic>
    </p:spTree>
    <p:extLst>
      <p:ext uri="{BB962C8B-B14F-4D97-AF65-F5344CB8AC3E}">
        <p14:creationId xmlns:p14="http://schemas.microsoft.com/office/powerpoint/2010/main" val="183140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School Role Model Video</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6" name="TextBox 5">
            <a:extLst>
              <a:ext uri="{FF2B5EF4-FFF2-40B4-BE49-F238E27FC236}">
                <a16:creationId xmlns:a16="http://schemas.microsoft.com/office/drawing/2014/main" id="{44452C46-7207-4939-872B-803FC8DFC4AF}"/>
              </a:ext>
            </a:extLst>
          </p:cNvPr>
          <p:cNvSpPr txBox="1"/>
          <p:nvPr/>
        </p:nvSpPr>
        <p:spPr>
          <a:xfrm>
            <a:off x="472245" y="1465262"/>
            <a:ext cx="5415866" cy="2143728"/>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Watch and listen</a:t>
            </a: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Write a social media style caption for the video</a:t>
            </a:r>
          </a:p>
        </p:txBody>
      </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55150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0" y="200025"/>
            <a:ext cx="49323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do you think now?</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7" name="Text Placeholder 3">
            <a:extLst>
              <a:ext uri="{FF2B5EF4-FFF2-40B4-BE49-F238E27FC236}">
                <a16:creationId xmlns:a16="http://schemas.microsoft.com/office/drawing/2014/main" id="{54483E1F-0418-4B4F-8ACA-EE67147BC284}"/>
              </a:ext>
            </a:extLst>
          </p:cNvPr>
          <p:cNvSpPr txBox="1">
            <a:spLocks/>
          </p:cNvSpPr>
          <p:nvPr/>
        </p:nvSpPr>
        <p:spPr>
          <a:xfrm>
            <a:off x="246619" y="1703640"/>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2800" dirty="0">
                <a:solidFill>
                  <a:schemeClr val="tx1"/>
                </a:solidFill>
                <a:latin typeface="Work Sans" pitchFamily="2" charset="0"/>
              </a:rPr>
              <a:t>Religion, faith, LGBTQ+</a:t>
            </a:r>
          </a:p>
        </p:txBody>
      </p:sp>
      <p:sp>
        <p:nvSpPr>
          <p:cNvPr id="5" name="Text Placeholder 3">
            <a:extLst>
              <a:ext uri="{FF2B5EF4-FFF2-40B4-BE49-F238E27FC236}">
                <a16:creationId xmlns:a16="http://schemas.microsoft.com/office/drawing/2014/main" id="{B75B3570-51FD-43BE-916B-CB9E2D35A18B}"/>
              </a:ext>
            </a:extLst>
          </p:cNvPr>
          <p:cNvSpPr txBox="1">
            <a:spLocks/>
          </p:cNvSpPr>
          <p:nvPr/>
        </p:nvSpPr>
        <p:spPr>
          <a:xfrm>
            <a:off x="341219" y="2539493"/>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2800" dirty="0">
                <a:solidFill>
                  <a:schemeClr val="tx1"/>
                </a:solidFill>
                <a:latin typeface="Work Sans" pitchFamily="2" charset="0"/>
              </a:rPr>
              <a:t>As a group, agree on:</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cross out</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underline</a:t>
            </a:r>
          </a:p>
          <a:p>
            <a:pPr marL="457200" indent="-457200">
              <a:lnSpc>
                <a:spcPct val="150000"/>
              </a:lnSpc>
              <a:buFont typeface="Arial" panose="020B0604020202020204" pitchFamily="34" charset="0"/>
              <a:buChar char="•"/>
            </a:pPr>
            <a:r>
              <a:rPr lang="en-GB" sz="2800" dirty="0">
                <a:solidFill>
                  <a:schemeClr val="tx1"/>
                </a:solidFill>
                <a:latin typeface="Work Sans" pitchFamily="2" charset="0"/>
              </a:rPr>
              <a:t>Words to add</a:t>
            </a:r>
          </a:p>
        </p:txBody>
      </p:sp>
      <p:pic>
        <p:nvPicPr>
          <p:cNvPr id="4" name="Picture 3" descr="Lots of colourful umbrellas that look like they're floating in the sky">
            <a:extLst>
              <a:ext uri="{FF2B5EF4-FFF2-40B4-BE49-F238E27FC236}">
                <a16:creationId xmlns:a16="http://schemas.microsoft.com/office/drawing/2014/main" id="{9F0B2811-A0FF-448B-AE64-4788F3185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2568" y="0"/>
            <a:ext cx="6239432" cy="6858000"/>
          </a:xfrm>
          <a:prstGeom prst="rect">
            <a:avLst/>
          </a:prstGeom>
        </p:spPr>
      </p:pic>
    </p:spTree>
    <p:extLst>
      <p:ext uri="{BB962C8B-B14F-4D97-AF65-F5344CB8AC3E}">
        <p14:creationId xmlns:p14="http://schemas.microsoft.com/office/powerpoint/2010/main" val="392869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1200495" cy="553999"/>
          </a:xfrm>
        </p:spPr>
        <p:txBody>
          <a:bodyPr/>
          <a:lstStyle/>
          <a:p>
            <a:pPr algn="ctr">
              <a:lnSpc>
                <a:spcPct val="150000"/>
              </a:lnSpc>
            </a:pPr>
            <a:r>
              <a:rPr lang="en-GB" sz="4000" dirty="0">
                <a:solidFill>
                  <a:schemeClr val="tx2"/>
                </a:solidFill>
                <a:latin typeface="Work Sans" pitchFamily="2" charset="0"/>
              </a:rPr>
              <a:t>To reflect on my own beliefs around faith and religion</a:t>
            </a: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Recap</a:t>
            </a:r>
            <a:endParaRPr lang="en-US" dirty="0"/>
          </a:p>
        </p:txBody>
      </p:sp>
      <p:sp>
        <p:nvSpPr>
          <p:cNvPr id="6" name="Text Placeholder 2">
            <a:extLst>
              <a:ext uri="{FF2B5EF4-FFF2-40B4-BE49-F238E27FC236}">
                <a16:creationId xmlns:a16="http://schemas.microsoft.com/office/drawing/2014/main" id="{35A01AF9-F821-4F4E-8AD5-8EBB7C63D9A9}"/>
              </a:ext>
            </a:extLst>
          </p:cNvPr>
          <p:cNvSpPr txBox="1">
            <a:spLocks/>
          </p:cNvSpPr>
          <p:nvPr/>
        </p:nvSpPr>
        <p:spPr>
          <a:xfrm>
            <a:off x="785439" y="3031958"/>
            <a:ext cx="10940262" cy="28623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5400" dirty="0">
                <a:solidFill>
                  <a:schemeClr val="tx1"/>
                </a:solidFill>
                <a:latin typeface="Work Sans" pitchFamily="2" charset="0"/>
              </a:rPr>
              <a:t>Did the lesson </a:t>
            </a:r>
            <a:r>
              <a:rPr lang="en-GB" sz="5400" u="sng" dirty="0">
                <a:solidFill>
                  <a:schemeClr val="tx1"/>
                </a:solidFill>
                <a:latin typeface="Work Sans" pitchFamily="2" charset="0"/>
              </a:rPr>
              <a:t>challenge</a:t>
            </a:r>
            <a:r>
              <a:rPr lang="en-GB" sz="5400" dirty="0">
                <a:solidFill>
                  <a:schemeClr val="tx1"/>
                </a:solidFill>
                <a:latin typeface="Work Sans" pitchFamily="2" charset="0"/>
              </a:rPr>
              <a:t> or </a:t>
            </a:r>
            <a:r>
              <a:rPr lang="en-GB" sz="5400" u="sng" dirty="0">
                <a:solidFill>
                  <a:schemeClr val="tx1"/>
                </a:solidFill>
                <a:latin typeface="Work Sans" pitchFamily="2" charset="0"/>
              </a:rPr>
              <a:t>reinforce</a:t>
            </a:r>
            <a:r>
              <a:rPr lang="en-GB" sz="5400" dirty="0">
                <a:solidFill>
                  <a:schemeClr val="tx1"/>
                </a:solidFill>
                <a:latin typeface="Work Sans" pitchFamily="2" charset="0"/>
              </a:rPr>
              <a:t> your beliefs?</a:t>
            </a:r>
          </a:p>
        </p:txBody>
      </p:sp>
    </p:spTree>
    <p:extLst>
      <p:ext uri="{BB962C8B-B14F-4D97-AF65-F5344CB8AC3E}">
        <p14:creationId xmlns:p14="http://schemas.microsoft.com/office/powerpoint/2010/main" val="1580530347"/>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1031</Words>
  <Application>Microsoft Office PowerPoint</Application>
  <PresentationFormat>Widescreen</PresentationFormat>
  <Paragraphs>73</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Stonewall Voice Bold Condensed</vt:lpstr>
      <vt:lpstr>Stonewall Voice Stonewall Proud</vt:lpstr>
      <vt:lpstr>WORK SANS BOLD ROMAN</vt:lpstr>
      <vt:lpstr>Calibri</vt:lpstr>
      <vt:lpstr>Symbol</vt:lpstr>
      <vt:lpstr>WORK SANS MEDIUM ROMAN</vt:lpstr>
      <vt:lpstr>Arial</vt:lpstr>
      <vt:lpstr>Work Sans</vt:lpstr>
      <vt:lpstr>Calibri Light</vt:lpstr>
      <vt:lpstr>Office Theme</vt:lpstr>
      <vt:lpstr>PowerPoint Presentation</vt:lpstr>
      <vt:lpstr>Title page</vt:lpstr>
      <vt:lpstr>Learning objective</vt:lpstr>
      <vt:lpstr>Class agreement</vt:lpstr>
      <vt:lpstr>What does it mean to you?  </vt:lpstr>
      <vt:lpstr>What does it mean to you?  </vt:lpstr>
      <vt:lpstr>School Role Model Video</vt:lpstr>
      <vt:lpstr>What do you think now?  </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2022-10-12T09:43:33Z</dcterms:modified>
</cp:coreProperties>
</file>