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7"/>
  </p:notesMasterIdLst>
  <p:handoutMasterIdLst>
    <p:handoutMasterId r:id="rId8"/>
  </p:handoutMasterIdLst>
  <p:sldIdLst>
    <p:sldId id="256" r:id="rId2"/>
    <p:sldId id="281" r:id="rId3"/>
    <p:sldId id="282" r:id="rId4"/>
    <p:sldId id="283" r:id="rId5"/>
    <p:sldId id="284"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175"/>
    <a:srgbClr val="0C0C0C"/>
    <a:srgbClr val="CD0920"/>
    <a:srgbClr val="210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1E594F-A019-4D92-BCA5-1E1B3A60AD1A}" v="4" dt="2022-09-26T16:42:58.5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3689" autoAdjust="0"/>
  </p:normalViewPr>
  <p:slideViewPr>
    <p:cSldViewPr snapToGrid="0" snapToObjects="1">
      <p:cViewPr varScale="1">
        <p:scale>
          <a:sx n="54" d="100"/>
          <a:sy n="54" d="100"/>
        </p:scale>
        <p:origin x="164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0F6F06-5850-BA48-850E-FCFA4C54607A}" type="datetimeFigureOut">
              <a:rPr lang="en-US" smtClean="0"/>
              <a:t>9/26/2022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7C9902-0054-9242-AD24-B46328C07A67}" type="slidenum">
              <a:rPr lang="en-US" smtClean="0"/>
              <a:t>‹#›</a:t>
            </a:fld>
            <a:endParaRPr lang="en-US"/>
          </a:p>
        </p:txBody>
      </p:sp>
    </p:spTree>
    <p:extLst>
      <p:ext uri="{BB962C8B-B14F-4D97-AF65-F5344CB8AC3E}">
        <p14:creationId xmlns:p14="http://schemas.microsoft.com/office/powerpoint/2010/main" val="28898045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7147A-08AE-544F-8CBA-320E4A0D5078}" type="datetimeFigureOut">
              <a:rPr lang="en-US" smtClean="0"/>
              <a:t>9/26/2022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ADB596-D218-9D43-A4EC-2B51BE929992}" type="slidenum">
              <a:rPr lang="en-US" smtClean="0"/>
              <a:t>‹#›</a:t>
            </a:fld>
            <a:endParaRPr lang="en-US"/>
          </a:p>
        </p:txBody>
      </p:sp>
    </p:spTree>
    <p:extLst>
      <p:ext uri="{BB962C8B-B14F-4D97-AF65-F5344CB8AC3E}">
        <p14:creationId xmlns:p14="http://schemas.microsoft.com/office/powerpoint/2010/main" val="2421475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xfrm>
            <a:off x="1143000" y="685800"/>
            <a:ext cx="4572000" cy="3429000"/>
          </a:xfrm>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t>Visit </a:t>
            </a:r>
            <a:r>
              <a:rPr lang="en-US" dirty="0"/>
              <a:t>our website for the lesson plan to accompany this PowerPoint.</a:t>
            </a:r>
          </a:p>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Ask children to tell a partner about the people in their family. </a:t>
            </a:r>
            <a:r>
              <a:rPr lang="en-GB" sz="1800" dirty="0">
                <a:effectLst/>
                <a:latin typeface="Arial" panose="020B0604020202020204" pitchFamily="34" charset="0"/>
                <a:ea typeface="Calibri" panose="020F0502020204030204" pitchFamily="34" charset="0"/>
              </a:rPr>
              <a:t>Choose a few children to share with the class.</a:t>
            </a:r>
          </a:p>
          <a:p>
            <a:pPr marL="540385" algn="just">
              <a:lnSpc>
                <a:spcPts val="1500"/>
              </a:lnSpc>
            </a:pP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GB" sz="1800" dirty="0">
                <a:effectLst/>
                <a:latin typeface="Arial" panose="020B0604020202020204" pitchFamily="34" charset="0"/>
                <a:ea typeface="Times New Roman" panose="02020603050405020304" pitchFamily="18" charset="0"/>
              </a:rPr>
              <a:t>Ask the children: Is everybody’s family the same?</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Discuss that there are lots of things that make people’s families different, and no two families are exactly the same.</a:t>
            </a:r>
          </a:p>
          <a:p>
            <a:pPr marL="540385" algn="just">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a:t>
            </a:fld>
            <a:endParaRPr lang="en-US"/>
          </a:p>
        </p:txBody>
      </p:sp>
    </p:spTree>
    <p:extLst>
      <p:ext uri="{BB962C8B-B14F-4D97-AF65-F5344CB8AC3E}">
        <p14:creationId xmlns:p14="http://schemas.microsoft.com/office/powerpoint/2010/main" val="120982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marR="0" lvl="0" indent="0" algn="just" defTabSz="457200" rtl="0" eaLnBrk="1" fontAlgn="auto" latinLnBrk="0" hangingPunct="1">
              <a:lnSpc>
                <a:spcPts val="1500"/>
              </a:lnSpc>
              <a:spcBef>
                <a:spcPts val="0"/>
              </a:spcBef>
              <a:spcAft>
                <a:spcPts val="0"/>
              </a:spcAft>
              <a:buClrTx/>
              <a:buSzTx/>
              <a:buFontTx/>
              <a:buNone/>
              <a:tabLst/>
              <a:defRPr/>
            </a:pPr>
            <a:r>
              <a:rPr lang="en-GB" sz="1800" dirty="0">
                <a:effectLst/>
                <a:latin typeface="Arial" panose="020B0604020202020204" pitchFamily="34" charset="0"/>
                <a:ea typeface="Times New Roman" panose="02020603050405020304" pitchFamily="18" charset="0"/>
              </a:rPr>
              <a:t>As a class, read ‘My Maddy’ by Gayle Pitman.</a:t>
            </a:r>
          </a:p>
          <a:p>
            <a:pPr marL="540385" algn="just">
              <a:lnSpc>
                <a:spcPts val="1500"/>
              </a:lnSpc>
            </a:pP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US" sz="1800" dirty="0">
                <a:effectLst/>
                <a:latin typeface="Arial" panose="020B0604020202020204" pitchFamily="34" charset="0"/>
                <a:ea typeface="Times New Roman" panose="02020603050405020304" pitchFamily="18" charset="0"/>
              </a:rPr>
              <a:t>Ask the children: Is everybody’s family the same?</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US" sz="1800"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US" sz="1800" dirty="0">
                <a:effectLst/>
                <a:latin typeface="Arial" panose="020B0604020202020204" pitchFamily="34" charset="0"/>
                <a:ea typeface="Times New Roman" panose="02020603050405020304" pitchFamily="18" charset="0"/>
              </a:rPr>
              <a:t>Discuss that there are lots of things that make people’s families different, and no two families are exactly the same.</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US" sz="1800"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US" sz="1800" dirty="0">
                <a:effectLst/>
                <a:latin typeface="Arial" panose="020B0604020202020204" pitchFamily="34" charset="0"/>
                <a:ea typeface="Times New Roman" panose="02020603050405020304" pitchFamily="18" charset="0"/>
              </a:rPr>
              <a:t>Explain that today the children are going to be listening to a story about a child and someone in their family.</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US" sz="1800"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US" sz="1800" dirty="0">
                <a:effectLst/>
                <a:latin typeface="Arial" panose="020B0604020202020204" pitchFamily="34" charset="0"/>
                <a:ea typeface="Times New Roman" panose="02020603050405020304" pitchFamily="18" charset="0"/>
              </a:rPr>
              <a:t>As a class, read ‘My Maddy’ by Gayle Pitman.</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US" sz="1800"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US" sz="1800" dirty="0">
                <a:effectLst/>
                <a:latin typeface="Arial" panose="020B0604020202020204" pitchFamily="34" charset="0"/>
                <a:ea typeface="Times New Roman" panose="02020603050405020304" pitchFamily="18" charset="0"/>
              </a:rPr>
              <a:t>As a class, discuss: </a:t>
            </a:r>
            <a:endParaRPr lang="en-GB" sz="1800" dirty="0">
              <a:effectLst/>
              <a:latin typeface="Arial" panose="020B0604020202020204" pitchFamily="34" charset="0"/>
              <a:ea typeface="Times New Roman" panose="02020603050405020304" pitchFamily="18" charset="0"/>
            </a:endParaRPr>
          </a:p>
          <a:p>
            <a:pPr marL="883285" indent="-342900" algn="just">
              <a:lnSpc>
                <a:spcPts val="1500"/>
              </a:lnSpc>
              <a:buAutoNum type="arabicPeriod"/>
            </a:pPr>
            <a:r>
              <a:rPr lang="en-US" sz="1800" dirty="0">
                <a:effectLst/>
                <a:latin typeface="Arial" panose="020B0604020202020204" pitchFamily="34" charset="0"/>
                <a:ea typeface="Times New Roman" panose="02020603050405020304" pitchFamily="18" charset="0"/>
              </a:rPr>
              <a:t>Why does the child call their parent Maddy? Talk about the fact that their Maddy is neither a man, nor a woman – they’re non-binary.</a:t>
            </a:r>
            <a:endParaRPr lang="en-GB" sz="1800" dirty="0">
              <a:effectLst/>
              <a:latin typeface="Arial" panose="020B0604020202020204" pitchFamily="34" charset="0"/>
              <a:ea typeface="Times New Roman" panose="02020603050405020304" pitchFamily="18" charset="0"/>
            </a:endParaRPr>
          </a:p>
          <a:p>
            <a:pPr marL="883285" indent="-342900" algn="just">
              <a:lnSpc>
                <a:spcPts val="1500"/>
              </a:lnSpc>
              <a:buAutoNum type="arabicPeriod"/>
            </a:pPr>
            <a:r>
              <a:rPr lang="en-US" sz="1800" dirty="0">
                <a:effectLst/>
                <a:latin typeface="Arial" panose="020B0604020202020204" pitchFamily="34" charset="0"/>
                <a:ea typeface="Times New Roman" panose="02020603050405020304" pitchFamily="18" charset="0"/>
              </a:rPr>
              <a:t>How is Maddy similar to your parents/</a:t>
            </a:r>
            <a:r>
              <a:rPr lang="en-US" sz="1800" dirty="0" err="1">
                <a:effectLst/>
                <a:latin typeface="Arial" panose="020B0604020202020204" pitchFamily="34" charset="0"/>
                <a:ea typeface="Times New Roman" panose="02020603050405020304" pitchFamily="18" charset="0"/>
              </a:rPr>
              <a:t>carers</a:t>
            </a:r>
            <a:r>
              <a:rPr lang="en-US" sz="1800" dirty="0">
                <a:effectLst/>
                <a:latin typeface="Arial" panose="020B0604020202020204" pitchFamily="34" charset="0"/>
                <a:ea typeface="Times New Roman" panose="02020603050405020304" pitchFamily="18" charset="0"/>
              </a:rPr>
              <a:t>?</a:t>
            </a:r>
            <a:endParaRPr lang="en-GB" sz="1800" dirty="0">
              <a:effectLst/>
              <a:latin typeface="Arial" panose="020B0604020202020204" pitchFamily="34" charset="0"/>
              <a:ea typeface="Times New Roman" panose="02020603050405020304" pitchFamily="18" charset="0"/>
            </a:endParaRPr>
          </a:p>
          <a:p>
            <a:pPr marL="883285" indent="-342900" algn="just">
              <a:lnSpc>
                <a:spcPts val="1500"/>
              </a:lnSpc>
              <a:buAutoNum type="arabicPeriod"/>
            </a:pPr>
            <a:r>
              <a:rPr lang="en-US" sz="1800" dirty="0">
                <a:effectLst/>
                <a:latin typeface="Arial" panose="020B0604020202020204" pitchFamily="34" charset="0"/>
                <a:ea typeface="Times New Roman" panose="02020603050405020304" pitchFamily="18" charset="0"/>
              </a:rPr>
              <a:t>How is Maddy different to your parents/</a:t>
            </a:r>
            <a:r>
              <a:rPr lang="en-US" sz="1800" dirty="0" err="1">
                <a:effectLst/>
                <a:latin typeface="Arial" panose="020B0604020202020204" pitchFamily="34" charset="0"/>
                <a:ea typeface="Times New Roman" panose="02020603050405020304" pitchFamily="18" charset="0"/>
              </a:rPr>
              <a:t>carers</a:t>
            </a:r>
            <a:r>
              <a:rPr lang="en-US" sz="1800" dirty="0">
                <a:effectLst/>
                <a:latin typeface="Arial" panose="020B0604020202020204" pitchFamily="34" charset="0"/>
                <a:ea typeface="Times New Roman" panose="02020603050405020304" pitchFamily="18" charset="0"/>
              </a:rPr>
              <a:t>?</a:t>
            </a:r>
            <a:endParaRPr lang="en-GB" sz="1800" dirty="0">
              <a:effectLst/>
              <a:latin typeface="Arial" panose="020B0604020202020204" pitchFamily="34" charset="0"/>
              <a:ea typeface="Times New Roman" panose="02020603050405020304" pitchFamily="18" charset="0"/>
            </a:endParaRPr>
          </a:p>
          <a:p>
            <a:pPr marL="883285" indent="-342900" algn="just">
              <a:lnSpc>
                <a:spcPts val="1500"/>
              </a:lnSpc>
              <a:buAutoNum type="arabicPeriod"/>
            </a:pPr>
            <a:r>
              <a:rPr lang="en-US" sz="1800" dirty="0">
                <a:effectLst/>
                <a:latin typeface="Arial" panose="020B0604020202020204" pitchFamily="34" charset="0"/>
                <a:ea typeface="Times New Roman" panose="02020603050405020304" pitchFamily="18" charset="0"/>
              </a:rPr>
              <a:t>What does the child like to do with their Maddy?</a:t>
            </a:r>
            <a:endParaRPr lang="en-GB" sz="1800" dirty="0">
              <a:effectLst/>
              <a:latin typeface="Arial" panose="020B0604020202020204" pitchFamily="34" charset="0"/>
              <a:ea typeface="Times New Roman" panose="02020603050405020304" pitchFamily="18" charset="0"/>
            </a:endParaRPr>
          </a:p>
          <a:p>
            <a:pPr marL="540385" algn="just">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3</a:t>
            </a:fld>
            <a:endParaRPr lang="en-US"/>
          </a:p>
        </p:txBody>
      </p:sp>
    </p:spTree>
    <p:extLst>
      <p:ext uri="{BB962C8B-B14F-4D97-AF65-F5344CB8AC3E}">
        <p14:creationId xmlns:p14="http://schemas.microsoft.com/office/powerpoint/2010/main" val="3115197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Activity carousel:</a:t>
            </a:r>
          </a:p>
          <a:p>
            <a:pPr marL="883285" indent="-342900" algn="l">
              <a:lnSpc>
                <a:spcPts val="1500"/>
              </a:lnSpc>
              <a:buAutoNum type="arabicPeriod"/>
            </a:pPr>
            <a:r>
              <a:rPr lang="en-GB" sz="1800" dirty="0">
                <a:effectLst/>
                <a:latin typeface="Arial" panose="020B0604020202020204" pitchFamily="34" charset="0"/>
                <a:ea typeface="Times New Roman" panose="02020603050405020304" pitchFamily="18" charset="0"/>
              </a:rPr>
              <a:t>Children make lollypop stick puppets representing the people in their family.</a:t>
            </a:r>
          </a:p>
          <a:p>
            <a:pPr marL="883285" indent="-342900" algn="l">
              <a:lnSpc>
                <a:spcPts val="1500"/>
              </a:lnSpc>
              <a:buAutoNum type="arabicPeriod"/>
            </a:pPr>
            <a:r>
              <a:rPr lang="en-GB" sz="1800" dirty="0">
                <a:effectLst/>
                <a:latin typeface="Arial" panose="020B0604020202020204" pitchFamily="34" charset="0"/>
                <a:ea typeface="Times New Roman" panose="02020603050405020304" pitchFamily="18" charset="0"/>
              </a:rPr>
              <a:t>Children create a ‘family portrait’ of the family from the story.</a:t>
            </a:r>
          </a:p>
          <a:p>
            <a:pPr marL="883285" indent="-342900" algn="l">
              <a:lnSpc>
                <a:spcPts val="1500"/>
              </a:lnSpc>
              <a:buAutoNum type="arabicPeriod"/>
            </a:pPr>
            <a:r>
              <a:rPr lang="en-GB" sz="1800" dirty="0">
                <a:effectLst/>
                <a:latin typeface="Arial" panose="020B0604020202020204" pitchFamily="34" charset="0"/>
                <a:ea typeface="Times New Roman" panose="02020603050405020304" pitchFamily="18" charset="0"/>
              </a:rPr>
              <a:t>Children play ‘different families’ dominoes.</a:t>
            </a:r>
          </a:p>
          <a:p>
            <a:pPr marL="883285" indent="-342900" algn="l">
              <a:lnSpc>
                <a:spcPts val="1500"/>
              </a:lnSpc>
              <a:buAutoNum type="arabicPeriod"/>
            </a:pPr>
            <a:r>
              <a:rPr lang="en-GB" sz="1800" dirty="0">
                <a:effectLst/>
                <a:latin typeface="Arial" panose="020B0604020202020204" pitchFamily="34" charset="0"/>
                <a:ea typeface="Calibri" panose="020F0502020204030204" pitchFamily="34" charset="0"/>
              </a:rPr>
              <a:t>Children write a sentence about a person in their family.</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4</a:t>
            </a:fld>
            <a:endParaRPr lang="en-US"/>
          </a:p>
        </p:txBody>
      </p:sp>
    </p:spTree>
    <p:extLst>
      <p:ext uri="{BB962C8B-B14F-4D97-AF65-F5344CB8AC3E}">
        <p14:creationId xmlns:p14="http://schemas.microsoft.com/office/powerpoint/2010/main" val="1651542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Choose some children to share their work, make sure that a wide range of families is represented.</a:t>
            </a:r>
          </a:p>
          <a:p>
            <a:pPr marL="540385" algn="l">
              <a:lnSpc>
                <a:spcPts val="1500"/>
              </a:lnSpc>
            </a:pPr>
            <a:r>
              <a:rPr lang="en-GB" sz="1800" dirty="0">
                <a:effectLst/>
                <a:latin typeface="Arial" panose="020B0604020202020204" pitchFamily="34" charset="0"/>
                <a:ea typeface="Calibri" panose="020F0502020204030204" pitchFamily="34" charset="0"/>
              </a:rPr>
              <a:t>Ask children to tell a partner one thing they have learned during the lesson.</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5</a:t>
            </a:fld>
            <a:endParaRPr lang="en-US"/>
          </a:p>
        </p:txBody>
      </p:sp>
    </p:spTree>
    <p:extLst>
      <p:ext uri="{BB962C8B-B14F-4D97-AF65-F5344CB8AC3E}">
        <p14:creationId xmlns:p14="http://schemas.microsoft.com/office/powerpoint/2010/main" val="3677725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DF3A28-B259-DC42-8C10-1F43EA05D7FC}"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34578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A729C6-720C-CD4A-80B4-454A0ED44C0B}"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8132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781F29-62E0-D24B-95F3-AC826BB0C4B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55857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8E4B3A-F2EA-B846-BCE5-6613D2067B0F}"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1779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15AF7-02B2-284E-982F-99996CD86E9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8106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D8DF7B-F1BE-F642-9184-3ABB55409E1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5500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8F669F-901A-0545-8E2D-3061FF532DF1}" type="datetime1">
              <a:rPr lang="en-GB" smtClean="0"/>
              <a:t>26/09/2022</a:t>
            </a:fld>
            <a:endParaRPr lang="en-US"/>
          </a:p>
        </p:txBody>
      </p:sp>
      <p:sp>
        <p:nvSpPr>
          <p:cNvPr id="8" name="Footer Placeholder 7"/>
          <p:cNvSpPr>
            <a:spLocks noGrp="1"/>
          </p:cNvSpPr>
          <p:nvPr>
            <p:ph type="ftr" sz="quarter" idx="11"/>
          </p:nvPr>
        </p:nvSpPr>
        <p:spPr/>
        <p:txBody>
          <a:bodyPr/>
          <a:lstStyle/>
          <a:p>
            <a:r>
              <a:rPr lang="en-US"/>
              <a:t>Presentation name here</a:t>
            </a:r>
          </a:p>
        </p:txBody>
      </p:sp>
      <p:sp>
        <p:nvSpPr>
          <p:cNvPr id="9" name="Slide Number Placeholder 8"/>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00936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7D41A3-5C84-AE48-80D5-CECD255030C9}" type="datetime1">
              <a:rPr lang="en-GB" smtClean="0"/>
              <a:t>26/09/2022</a:t>
            </a:fld>
            <a:endParaRPr lang="en-US"/>
          </a:p>
        </p:txBody>
      </p:sp>
      <p:sp>
        <p:nvSpPr>
          <p:cNvPr id="4" name="Footer Placeholder 3"/>
          <p:cNvSpPr>
            <a:spLocks noGrp="1"/>
          </p:cNvSpPr>
          <p:nvPr>
            <p:ph type="ftr" sz="quarter" idx="11"/>
          </p:nvPr>
        </p:nvSpPr>
        <p:spPr/>
        <p:txBody>
          <a:bodyPr/>
          <a:lstStyle/>
          <a:p>
            <a:r>
              <a:rPr lang="en-US"/>
              <a:t>Presentation name here</a:t>
            </a:r>
          </a:p>
        </p:txBody>
      </p:sp>
      <p:sp>
        <p:nvSpPr>
          <p:cNvPr id="5" name="Slide Number Placeholder 4"/>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357161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65686-31EB-BA46-AF93-7633D4C61FF4}" type="datetime1">
              <a:rPr lang="en-GB" smtClean="0"/>
              <a:t>26/09/2022</a:t>
            </a:fld>
            <a:endParaRPr lang="en-US"/>
          </a:p>
        </p:txBody>
      </p:sp>
      <p:sp>
        <p:nvSpPr>
          <p:cNvPr id="3" name="Footer Placeholder 2"/>
          <p:cNvSpPr>
            <a:spLocks noGrp="1"/>
          </p:cNvSpPr>
          <p:nvPr>
            <p:ph type="ftr" sz="quarter" idx="11"/>
          </p:nvPr>
        </p:nvSpPr>
        <p:spPr/>
        <p:txBody>
          <a:bodyPr/>
          <a:lstStyle/>
          <a:p>
            <a:r>
              <a:rPr lang="en-US"/>
              <a:t>Presentation name here</a:t>
            </a:r>
          </a:p>
        </p:txBody>
      </p:sp>
      <p:sp>
        <p:nvSpPr>
          <p:cNvPr id="4" name="Slide Number Placeholder 3"/>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94621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458FB5-4CE1-7A43-B078-AB770DC5DE9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25688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C52335-70CD-774C-B910-55CAAA9A036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46155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5A77A-91C6-0946-A8E3-AA51554AE327}" type="datetime1">
              <a:rPr lang="en-GB" smtClean="0"/>
              <a:t>26/09/2022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Presentation name here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CF922-CD15-2B46-8BE2-C98E4FA1F969}" type="slidenum">
              <a:rPr lang="en-US" smtClean="0"/>
              <a:t>‹#›</a:t>
            </a:fld>
            <a:endParaRPr lang="en-US"/>
          </a:p>
        </p:txBody>
      </p:sp>
    </p:spTree>
    <p:extLst>
      <p:ext uri="{BB962C8B-B14F-4D97-AF65-F5344CB8AC3E}">
        <p14:creationId xmlns:p14="http://schemas.microsoft.com/office/powerpoint/2010/main" val="325274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6175"/>
        </a:solidFill>
        <a:effectLst/>
      </p:bgPr>
    </p:bg>
    <p:spTree>
      <p:nvGrpSpPr>
        <p:cNvPr id="1" name=""/>
        <p:cNvGrpSpPr/>
        <p:nvPr/>
      </p:nvGrpSpPr>
      <p:grpSpPr>
        <a:xfrm>
          <a:off x="0" y="0"/>
          <a:ext cx="0" cy="0"/>
          <a:chOff x="0" y="0"/>
          <a:chExt cx="0" cy="0"/>
        </a:xfrm>
      </p:grpSpPr>
      <p:sp>
        <p:nvSpPr>
          <p:cNvPr id="123" name="Shape 123"/>
          <p:cNvSpPr/>
          <p:nvPr/>
        </p:nvSpPr>
        <p:spPr>
          <a:xfrm>
            <a:off x="288991" y="940459"/>
            <a:ext cx="8566019" cy="5470728"/>
          </a:xfrm>
          <a:prstGeom prst="rect">
            <a:avLst/>
          </a:prstGeom>
          <a:ln w="12700">
            <a:miter lim="400000"/>
          </a:ln>
          <a:extLst>
            <a:ext uri="{C572A759-6A51-4108-AA02-DFA0A04FC94B}">
              <ma14:wrappingTextBoxFlag xmlns="" xmlns:ma14="http://schemas.microsoft.com/office/mac/drawingml/2011/main" val="1"/>
            </a:ext>
          </a:extLst>
        </p:spPr>
        <p:txBody>
          <a:bodyPr wrap="square" lIns="34289" rIns="34289">
            <a:spAutoFit/>
          </a:bodyPr>
          <a:lstStyle/>
          <a:p>
            <a:r>
              <a:rPr lang="en-GB" sz="2700" b="1" dirty="0">
                <a:solidFill>
                  <a:schemeClr val="bg1"/>
                </a:solidFill>
                <a:latin typeface="Arial" panose="020B0604020202020204" pitchFamily="34" charset="0"/>
                <a:cs typeface="Arial" panose="020B0604020202020204" pitchFamily="34" charset="0"/>
              </a:rPr>
              <a:t>PowerPoint template to accompany the Everybody’s Family is Different RSHE lesson pack for:</a:t>
            </a:r>
          </a:p>
          <a:p>
            <a:endParaRPr lang="en-GB" sz="1500" dirty="0">
              <a:solidFill>
                <a:schemeClr val="bg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Reception  - England</a:t>
            </a:r>
          </a:p>
          <a:p>
            <a:endParaRPr lang="en-US" sz="150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We know that good teaching is tailored to meet the needs of the children or young people in each individual class. </a:t>
            </a:r>
            <a:r>
              <a:rPr lang="en-US" sz="1050" dirty="0">
                <a:solidFill>
                  <a:schemeClr val="bg1"/>
                </a:solidFill>
                <a:latin typeface="Arial" panose="020B0604020202020204" pitchFamily="34" charset="0"/>
                <a:cs typeface="Arial" panose="020B0604020202020204" pitchFamily="34" charset="0"/>
              </a:rPr>
              <a:t>That’s why we’ve created this editable PowerPoint template – feel free to adapt it to suit your teaching context or to add your school or college slide template to the background.</a:t>
            </a:r>
          </a:p>
          <a:p>
            <a:endParaRPr lang="en-US" sz="1500" dirty="0">
              <a:solidFill>
                <a:schemeClr val="bg1"/>
              </a:solidFill>
              <a:latin typeface="Arial" panose="020B0604020202020204" pitchFamily="34" charset="0"/>
              <a:cs typeface="Arial" panose="020B0604020202020204" pitchFamily="34" charset="0"/>
            </a:endParaRPr>
          </a:p>
          <a:p>
            <a:r>
              <a:rPr lang="en-US" sz="1050" b="1" dirty="0">
                <a:solidFill>
                  <a:schemeClr val="bg1"/>
                </a:solidFill>
                <a:latin typeface="Arial" panose="020B0604020202020204" pitchFamily="34" charset="0"/>
                <a:cs typeface="Arial" panose="020B0604020202020204" pitchFamily="34" charset="0"/>
              </a:rPr>
              <a:t>Who are Stonewall?</a:t>
            </a:r>
          </a:p>
          <a:p>
            <a:r>
              <a:rPr lang="en-GB" sz="1050" dirty="0">
                <a:solidFill>
                  <a:schemeClr val="bg1"/>
                </a:solidFill>
                <a:latin typeface="Arial" panose="020B0604020202020204" pitchFamily="34" charset="0"/>
                <a:cs typeface="Arial" panose="020B0604020202020204" pitchFamily="34" charset="0"/>
              </a:rPr>
              <a:t>This resource is produced by Stonewall, a UK-based charity that stands for the freedom, equity and potential of all lesbian, gay, bi, trans, queer, questioning and ace (LGBTQ+) people. At Stonewall, we imagine a world where LGBTQ+ people everywhere can live our lives to the full. Founded in London in 1989, we now work in each nation of the UK and have established partnerships across the globe. Over the last three decades, we have created transformative change in the lives of LGBTQ+ people in the UK, helping win equal rights around marriage, having children and inclusive education.</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Our campaigns drive positive change for our communities, and our sustained change and empowerment programmes ensure that LGBTQ+ people can thrive throughout our lives. We make sure that the world hears and learns from our communities, and our work is grounded in evidence and expertise.</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Stonewall is proud to provide information, support and guidance on LGBTQ+ inclusion; working towards a world where we’re all free to be. This does not constitute legal advice, and is not intended to be a substitute for legal counsel on any subject matter. To find out more about our work, visit us at www.stonewall.org.uk.   </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Registered Charity No 1101255 (England and Wales) and SC039681 (Scotland)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422673" cy="461665"/>
          </a:xfrm>
          <a:prstGeom prst="rect">
            <a:avLst/>
          </a:prstGeom>
          <a:noFill/>
        </p:spPr>
        <p:txBody>
          <a:bodyPr wrap="none" rtlCol="0">
            <a:spAutoFit/>
          </a:bodyPr>
          <a:lstStyle/>
          <a:p>
            <a:r>
              <a:rPr lang="en-US" sz="2400" u="sng" dirty="0">
                <a:latin typeface="Arial" panose="020B0604020202020204" pitchFamily="34" charset="0"/>
                <a:cs typeface="Arial" panose="020B0604020202020204" pitchFamily="34" charset="0"/>
              </a:rPr>
              <a:t>LO: To understand that everybody’s family is different</a:t>
            </a:r>
            <a:endParaRPr lang="en-GB" sz="2400" u="sng"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1419BBD-5ABF-4051-A964-CD6FAB7AF1E0}"/>
              </a:ext>
            </a:extLst>
          </p:cNvPr>
          <p:cNvSpPr txBox="1"/>
          <p:nvPr/>
        </p:nvSpPr>
        <p:spPr>
          <a:xfrm>
            <a:off x="456243" y="2828835"/>
            <a:ext cx="8488581" cy="1200329"/>
          </a:xfrm>
          <a:prstGeom prst="rect">
            <a:avLst/>
          </a:prstGeom>
          <a:noFill/>
        </p:spPr>
        <p:txBody>
          <a:bodyPr wrap="square" rtlCol="0">
            <a:spAutoFit/>
          </a:bodyPr>
          <a:lstStyle/>
          <a:p>
            <a:r>
              <a:rPr lang="en-GB" sz="7200" dirty="0"/>
              <a:t>Who is in your family?</a:t>
            </a:r>
            <a:endParaRPr lang="en-GB" sz="1200" dirty="0"/>
          </a:p>
        </p:txBody>
      </p:sp>
      <p:pic>
        <p:nvPicPr>
          <p:cNvPr id="8" name="Picture 7">
            <a:extLst>
              <a:ext uri="{FF2B5EF4-FFF2-40B4-BE49-F238E27FC236}">
                <a16:creationId xmlns:a16="http://schemas.microsoft.com/office/drawing/2014/main" id="{F03E95E9-6884-4009-B9D5-D435DA2DA2D6}"/>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170631" y="4127379"/>
            <a:ext cx="1845510" cy="1481548"/>
          </a:xfrm>
          <a:prstGeom prst="rect">
            <a:avLst/>
          </a:prstGeom>
        </p:spPr>
      </p:pic>
      <p:pic>
        <p:nvPicPr>
          <p:cNvPr id="9" name="Picture 8">
            <a:extLst>
              <a:ext uri="{FF2B5EF4-FFF2-40B4-BE49-F238E27FC236}">
                <a16:creationId xmlns:a16="http://schemas.microsoft.com/office/drawing/2014/main" id="{05ABF536-C23F-491B-B01C-0119B0B1D1A2}"/>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101907" y="1059274"/>
            <a:ext cx="1394013" cy="1769561"/>
          </a:xfrm>
          <a:prstGeom prst="rect">
            <a:avLst/>
          </a:prstGeom>
        </p:spPr>
      </p:pic>
      <p:pic>
        <p:nvPicPr>
          <p:cNvPr id="13" name="Picture 12">
            <a:extLst>
              <a:ext uri="{FF2B5EF4-FFF2-40B4-BE49-F238E27FC236}">
                <a16:creationId xmlns:a16="http://schemas.microsoft.com/office/drawing/2014/main" id="{ACB6D752-E4BD-4646-ADDF-559C04539A64}"/>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646106" y="4133308"/>
            <a:ext cx="1853189" cy="1478258"/>
          </a:xfrm>
          <a:prstGeom prst="rect">
            <a:avLst/>
          </a:prstGeom>
        </p:spPr>
      </p:pic>
      <p:pic>
        <p:nvPicPr>
          <p:cNvPr id="14" name="Picture 13">
            <a:extLst>
              <a:ext uri="{FF2B5EF4-FFF2-40B4-BE49-F238E27FC236}">
                <a16:creationId xmlns:a16="http://schemas.microsoft.com/office/drawing/2014/main" id="{FCEB070F-4FEB-45DD-B049-25CB141BC295}"/>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3646106" y="1005552"/>
            <a:ext cx="1394013" cy="1769561"/>
          </a:xfrm>
          <a:prstGeom prst="rect">
            <a:avLst/>
          </a:prstGeom>
        </p:spPr>
      </p:pic>
      <p:pic>
        <p:nvPicPr>
          <p:cNvPr id="16" name="Picture 15">
            <a:extLst>
              <a:ext uri="{FF2B5EF4-FFF2-40B4-BE49-F238E27FC236}">
                <a16:creationId xmlns:a16="http://schemas.microsoft.com/office/drawing/2014/main" id="{C992FDAB-3D7A-4FC6-8A41-F7FA35D64B92}"/>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1170631" y="1005551"/>
            <a:ext cx="1420787" cy="1769561"/>
          </a:xfrm>
          <a:prstGeom prst="rect">
            <a:avLst/>
          </a:prstGeom>
        </p:spPr>
      </p:pic>
      <p:pic>
        <p:nvPicPr>
          <p:cNvPr id="17" name="Picture 16">
            <a:extLst>
              <a:ext uri="{FF2B5EF4-FFF2-40B4-BE49-F238E27FC236}">
                <a16:creationId xmlns:a16="http://schemas.microsoft.com/office/drawing/2014/main" id="{ABB68D3F-A5A3-4C42-87E4-6C55C0642731}"/>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6101907" y="4127379"/>
            <a:ext cx="1845510" cy="1481639"/>
          </a:xfrm>
          <a:prstGeom prst="rect">
            <a:avLst/>
          </a:prstGeom>
        </p:spPr>
      </p:pic>
    </p:spTree>
    <p:extLst>
      <p:ext uri="{BB962C8B-B14F-4D97-AF65-F5344CB8AC3E}">
        <p14:creationId xmlns:p14="http://schemas.microsoft.com/office/powerpoint/2010/main" val="3064308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422673" cy="461665"/>
          </a:xfrm>
          <a:prstGeom prst="rect">
            <a:avLst/>
          </a:prstGeom>
          <a:noFill/>
        </p:spPr>
        <p:txBody>
          <a:bodyPr wrap="none" rtlCol="0">
            <a:spAutoFit/>
          </a:bodyPr>
          <a:lstStyle/>
          <a:p>
            <a:r>
              <a:rPr lang="en-US" sz="2400" u="sng" dirty="0">
                <a:latin typeface="Arial" panose="020B0604020202020204" pitchFamily="34" charset="0"/>
                <a:cs typeface="Arial" panose="020B0604020202020204" pitchFamily="34" charset="0"/>
              </a:rPr>
              <a:t>LO: To understand that everybody’s family is different</a:t>
            </a:r>
            <a:endParaRPr lang="en-GB" sz="2400" u="sng" dirty="0">
              <a:latin typeface="Arial" panose="020B0604020202020204" pitchFamily="34" charset="0"/>
              <a:cs typeface="Arial" panose="020B0604020202020204" pitchFamily="34" charset="0"/>
            </a:endParaRPr>
          </a:p>
        </p:txBody>
      </p:sp>
      <p:pic>
        <p:nvPicPr>
          <p:cNvPr id="1026" name="Picture 2" descr="My Maddy : Gayle E. Pitman : 9781433830440">
            <a:extLst>
              <a:ext uri="{FF2B5EF4-FFF2-40B4-BE49-F238E27FC236}">
                <a16:creationId xmlns:a16="http://schemas.microsoft.com/office/drawing/2014/main" id="{AE8ED774-ADC4-440C-BAC6-7A03B3D161F6}"/>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728111" y="1124138"/>
            <a:ext cx="3687778" cy="46097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7708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422673" cy="461665"/>
          </a:xfrm>
          <a:prstGeom prst="rect">
            <a:avLst/>
          </a:prstGeom>
          <a:noFill/>
        </p:spPr>
        <p:txBody>
          <a:bodyPr wrap="none" rtlCol="0">
            <a:spAutoFit/>
          </a:bodyPr>
          <a:lstStyle/>
          <a:p>
            <a:r>
              <a:rPr lang="en-US" sz="2400" u="sng" dirty="0">
                <a:latin typeface="Arial" panose="020B0604020202020204" pitchFamily="34" charset="0"/>
                <a:cs typeface="Arial" panose="020B0604020202020204" pitchFamily="34" charset="0"/>
              </a:rPr>
              <a:t>LO: To understand that everybody’s family is different</a:t>
            </a:r>
            <a:endParaRPr lang="en-GB" sz="2400" u="sng" dirty="0">
              <a:latin typeface="Arial" panose="020B0604020202020204" pitchFamily="34" charset="0"/>
              <a:cs typeface="Arial" panose="020B0604020202020204" pitchFamily="34" charset="0"/>
            </a:endParaRPr>
          </a:p>
        </p:txBody>
      </p:sp>
      <p:pic>
        <p:nvPicPr>
          <p:cNvPr id="2050" name="Picture 2">
            <a:extLst>
              <a:ext uri="{FF2B5EF4-FFF2-40B4-BE49-F238E27FC236}">
                <a16:creationId xmlns:a16="http://schemas.microsoft.com/office/drawing/2014/main" id="{7C09211F-59C5-41A0-9C1E-BD949C692F1F}"/>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63979" y="1987408"/>
            <a:ext cx="1766222" cy="157311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507BB4D3-EED1-48D6-817A-D25EEC4BA7CC}"/>
              </a:ext>
            </a:extLst>
          </p:cNvPr>
          <p:cNvSpPr txBox="1"/>
          <p:nvPr/>
        </p:nvSpPr>
        <p:spPr>
          <a:xfrm>
            <a:off x="327709" y="864434"/>
            <a:ext cx="8488581" cy="769441"/>
          </a:xfrm>
          <a:prstGeom prst="rect">
            <a:avLst/>
          </a:prstGeom>
          <a:noFill/>
        </p:spPr>
        <p:txBody>
          <a:bodyPr wrap="square" rtlCol="0">
            <a:spAutoFit/>
          </a:bodyPr>
          <a:lstStyle/>
          <a:p>
            <a:r>
              <a:rPr lang="en-GB" sz="4400" dirty="0"/>
              <a:t>We’re going to…</a:t>
            </a:r>
            <a:endParaRPr lang="en-GB" sz="800" dirty="0"/>
          </a:p>
        </p:txBody>
      </p:sp>
      <p:sp>
        <p:nvSpPr>
          <p:cNvPr id="9" name="TextBox 8">
            <a:extLst>
              <a:ext uri="{FF2B5EF4-FFF2-40B4-BE49-F238E27FC236}">
                <a16:creationId xmlns:a16="http://schemas.microsoft.com/office/drawing/2014/main" id="{7F3A709E-0378-4C18-A01C-1935D0D5212D}"/>
              </a:ext>
            </a:extLst>
          </p:cNvPr>
          <p:cNvSpPr txBox="1"/>
          <p:nvPr/>
        </p:nvSpPr>
        <p:spPr>
          <a:xfrm>
            <a:off x="548482" y="3573164"/>
            <a:ext cx="1881719" cy="1200329"/>
          </a:xfrm>
          <a:prstGeom prst="rect">
            <a:avLst/>
          </a:prstGeom>
          <a:noFill/>
        </p:spPr>
        <p:txBody>
          <a:bodyPr wrap="square" rtlCol="0">
            <a:spAutoFit/>
          </a:bodyPr>
          <a:lstStyle/>
          <a:p>
            <a:pPr algn="ctr"/>
            <a:r>
              <a:rPr lang="en-GB" sz="2400" dirty="0"/>
              <a:t>Make puppets of your family</a:t>
            </a:r>
            <a:endParaRPr lang="en-GB" sz="300" dirty="0"/>
          </a:p>
        </p:txBody>
      </p:sp>
      <p:pic>
        <p:nvPicPr>
          <p:cNvPr id="11" name="Picture 2" descr="My Maddy : Gayle E. Pitman : 9781433830440">
            <a:extLst>
              <a:ext uri="{FF2B5EF4-FFF2-40B4-BE49-F238E27FC236}">
                <a16:creationId xmlns:a16="http://schemas.microsoft.com/office/drawing/2014/main" id="{3956009E-29C4-462C-9000-4DEF14723F8B}"/>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857002" y="1995524"/>
            <a:ext cx="1262112" cy="157764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F8CD8F6D-58D2-4A6C-8D62-49418E1677F3}"/>
              </a:ext>
            </a:extLst>
          </p:cNvPr>
          <p:cNvSpPr txBox="1"/>
          <p:nvPr/>
        </p:nvSpPr>
        <p:spPr>
          <a:xfrm>
            <a:off x="2587043" y="3563235"/>
            <a:ext cx="1802030" cy="1938992"/>
          </a:xfrm>
          <a:prstGeom prst="rect">
            <a:avLst/>
          </a:prstGeom>
          <a:noFill/>
        </p:spPr>
        <p:txBody>
          <a:bodyPr wrap="square" rtlCol="0">
            <a:spAutoFit/>
          </a:bodyPr>
          <a:lstStyle/>
          <a:p>
            <a:pPr algn="ctr"/>
            <a:r>
              <a:rPr lang="en-GB" sz="2400" dirty="0"/>
              <a:t>Draw a portrait of the family from the story</a:t>
            </a:r>
            <a:endParaRPr lang="en-GB" sz="300" dirty="0"/>
          </a:p>
        </p:txBody>
      </p:sp>
      <p:pic>
        <p:nvPicPr>
          <p:cNvPr id="2052" name="Picture 4" descr="Kid, Girl, Writing, Little Girl, Studying, Learning">
            <a:extLst>
              <a:ext uri="{FF2B5EF4-FFF2-40B4-BE49-F238E27FC236}">
                <a16:creationId xmlns:a16="http://schemas.microsoft.com/office/drawing/2014/main" id="{62EDF003-24CF-4D22-BEC2-EDB7EA710750}"/>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6594695" y="1983369"/>
            <a:ext cx="1766222" cy="1583298"/>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F21C94DB-15D9-4C27-8C89-32F4B175D9E5}"/>
              </a:ext>
            </a:extLst>
          </p:cNvPr>
          <p:cNvSpPr txBox="1"/>
          <p:nvPr/>
        </p:nvSpPr>
        <p:spPr>
          <a:xfrm>
            <a:off x="6588965" y="3563235"/>
            <a:ext cx="1802030" cy="830997"/>
          </a:xfrm>
          <a:prstGeom prst="rect">
            <a:avLst/>
          </a:prstGeom>
          <a:noFill/>
        </p:spPr>
        <p:txBody>
          <a:bodyPr wrap="square" rtlCol="0">
            <a:spAutoFit/>
          </a:bodyPr>
          <a:lstStyle/>
          <a:p>
            <a:pPr algn="ctr"/>
            <a:r>
              <a:rPr lang="en-GB" sz="2400" dirty="0"/>
              <a:t>Write about your family</a:t>
            </a:r>
            <a:endParaRPr lang="en-GB" sz="300" dirty="0"/>
          </a:p>
        </p:txBody>
      </p:sp>
      <p:pic>
        <p:nvPicPr>
          <p:cNvPr id="2055" name="Picture 7">
            <a:extLst>
              <a:ext uri="{FF2B5EF4-FFF2-40B4-BE49-F238E27FC236}">
                <a16:creationId xmlns:a16="http://schemas.microsoft.com/office/drawing/2014/main" id="{7FF45ACA-CEB4-445B-AD33-F988FF956846}"/>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a:stretch/>
        </p:blipFill>
        <p:spPr bwMode="auto">
          <a:xfrm rot="16200000">
            <a:off x="4570447" y="1884903"/>
            <a:ext cx="1572915" cy="176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a:extLst>
              <a:ext uri="{FF2B5EF4-FFF2-40B4-BE49-F238E27FC236}">
                <a16:creationId xmlns:a16="http://schemas.microsoft.com/office/drawing/2014/main" id="{468BBE5D-867F-4E0F-A998-E853DE474206}"/>
              </a:ext>
            </a:extLst>
          </p:cNvPr>
          <p:cNvSpPr txBox="1"/>
          <p:nvPr/>
        </p:nvSpPr>
        <p:spPr>
          <a:xfrm>
            <a:off x="4389073" y="3573164"/>
            <a:ext cx="1802030" cy="830997"/>
          </a:xfrm>
          <a:prstGeom prst="rect">
            <a:avLst/>
          </a:prstGeom>
          <a:noFill/>
        </p:spPr>
        <p:txBody>
          <a:bodyPr wrap="square" rtlCol="0">
            <a:spAutoFit/>
          </a:bodyPr>
          <a:lstStyle/>
          <a:p>
            <a:pPr algn="ctr"/>
            <a:r>
              <a:rPr lang="en-GB" sz="2400" dirty="0"/>
              <a:t>Play family dominoes</a:t>
            </a:r>
            <a:endParaRPr lang="en-GB" sz="300" dirty="0"/>
          </a:p>
        </p:txBody>
      </p:sp>
    </p:spTree>
    <p:extLst>
      <p:ext uri="{BB962C8B-B14F-4D97-AF65-F5344CB8AC3E}">
        <p14:creationId xmlns:p14="http://schemas.microsoft.com/office/powerpoint/2010/main" val="773660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422673" cy="461665"/>
          </a:xfrm>
          <a:prstGeom prst="rect">
            <a:avLst/>
          </a:prstGeom>
          <a:noFill/>
        </p:spPr>
        <p:txBody>
          <a:bodyPr wrap="none" rtlCol="0">
            <a:spAutoFit/>
          </a:bodyPr>
          <a:lstStyle/>
          <a:p>
            <a:r>
              <a:rPr lang="en-US" sz="2400" u="sng" dirty="0">
                <a:latin typeface="Arial" panose="020B0604020202020204" pitchFamily="34" charset="0"/>
                <a:cs typeface="Arial" panose="020B0604020202020204" pitchFamily="34" charset="0"/>
              </a:rPr>
              <a:t>LO: To understand that everybody’s family is different</a:t>
            </a:r>
            <a:endParaRPr lang="en-GB" sz="2400" u="sng"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26F769B8-73CE-4754-B473-1D07AF76C887}"/>
              </a:ext>
            </a:extLst>
          </p:cNvPr>
          <p:cNvSpPr txBox="1"/>
          <p:nvPr/>
        </p:nvSpPr>
        <p:spPr>
          <a:xfrm>
            <a:off x="728805" y="4333511"/>
            <a:ext cx="8488581" cy="1200329"/>
          </a:xfrm>
          <a:prstGeom prst="rect">
            <a:avLst/>
          </a:prstGeom>
          <a:noFill/>
        </p:spPr>
        <p:txBody>
          <a:bodyPr wrap="square" rtlCol="0">
            <a:spAutoFit/>
          </a:bodyPr>
          <a:lstStyle/>
          <a:p>
            <a:r>
              <a:rPr lang="en-GB" sz="7200" dirty="0"/>
              <a:t>What did you learn?</a:t>
            </a:r>
            <a:endParaRPr lang="en-GB" sz="1200" dirty="0"/>
          </a:p>
        </p:txBody>
      </p:sp>
      <p:pic>
        <p:nvPicPr>
          <p:cNvPr id="3076" name="Picture 4" descr="Positive black boy doing homework in copybook">
            <a:extLst>
              <a:ext uri="{FF2B5EF4-FFF2-40B4-BE49-F238E27FC236}">
                <a16:creationId xmlns:a16="http://schemas.microsoft.com/office/drawing/2014/main" id="{BE28AD89-F480-42D7-8E51-073DA1F02E23}"/>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055327" y="1324160"/>
            <a:ext cx="3033346" cy="2676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8442202"/>
      </p:ext>
    </p:extLst>
  </p:cSld>
  <p:clrMapOvr>
    <a:masterClrMapping/>
  </p:clrMapOvr>
</p:sld>
</file>

<file path=ppt/theme/theme1.xml><?xml version="1.0" encoding="utf-8"?>
<a:theme xmlns:a="http://schemas.openxmlformats.org/drawingml/2006/main" name="Stonewall_PP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Stonewall_PP_Template.potx</Template>
  <TotalTime>0</TotalTime>
  <Words>699</Words>
  <Application>Microsoft Office PowerPoint</Application>
  <PresentationFormat>On-screen Show (4:3)</PresentationFormat>
  <Paragraphs>57</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Stonewall_PP_Template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2021-01-05T16:07:22Z</dcterms:created>
  <dcterms:modified xsi:type="dcterms:W3CDTF">2022-09-26T20:53:31Z</dcterms:modified>
</cp:coreProperties>
</file>