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10"/>
  </p:notesMasterIdLst>
  <p:handoutMasterIdLst>
    <p:handoutMasterId r:id="rId11"/>
  </p:handoutMasterIdLst>
  <p:sldIdLst>
    <p:sldId id="256" r:id="rId2"/>
    <p:sldId id="281" r:id="rId3"/>
    <p:sldId id="282" r:id="rId4"/>
    <p:sldId id="283" r:id="rId5"/>
    <p:sldId id="284" r:id="rId6"/>
    <p:sldId id="285" r:id="rId7"/>
    <p:sldId id="286" r:id="rId8"/>
    <p:sldId id="287"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6175"/>
    <a:srgbClr val="0C0C0C"/>
    <a:srgbClr val="CD0920"/>
    <a:srgbClr val="2104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FEBB3B-B685-4AA3-901D-AF8FCB8253E2}" v="4" dt="2022-09-26T16:45:17.7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83689" autoAdjust="0"/>
  </p:normalViewPr>
  <p:slideViewPr>
    <p:cSldViewPr snapToGrid="0" snapToObjects="1">
      <p:cViewPr varScale="1">
        <p:scale>
          <a:sx n="54" d="100"/>
          <a:sy n="54" d="100"/>
        </p:scale>
        <p:origin x="1640"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C0F6F06-5850-BA48-850E-FCFA4C54607A}" type="datetimeFigureOut">
              <a:rPr lang="en-US" smtClean="0"/>
              <a:t>9/26/2022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E7C9902-0054-9242-AD24-B46328C07A67}" type="slidenum">
              <a:rPr lang="en-US" smtClean="0"/>
              <a:t>‹#›</a:t>
            </a:fld>
            <a:endParaRPr lang="en-US"/>
          </a:p>
        </p:txBody>
      </p:sp>
    </p:spTree>
    <p:extLst>
      <p:ext uri="{BB962C8B-B14F-4D97-AF65-F5344CB8AC3E}">
        <p14:creationId xmlns:p14="http://schemas.microsoft.com/office/powerpoint/2010/main" val="28898045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97147A-08AE-544F-8CBA-320E4A0D5078}" type="datetimeFigureOut">
              <a:rPr lang="en-US" smtClean="0"/>
              <a:t>9/26/2022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ADB596-D218-9D43-A4EC-2B51BE929992}" type="slidenum">
              <a:rPr lang="en-US" smtClean="0"/>
              <a:t>‹#›</a:t>
            </a:fld>
            <a:endParaRPr lang="en-US"/>
          </a:p>
        </p:txBody>
      </p:sp>
    </p:spTree>
    <p:extLst>
      <p:ext uri="{BB962C8B-B14F-4D97-AF65-F5344CB8AC3E}">
        <p14:creationId xmlns:p14="http://schemas.microsoft.com/office/powerpoint/2010/main" val="242147548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youtube.com/watch?v=YOd7hUx874w&amp;feature=youtu.be"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noRot="1" noChangeAspect="1"/>
          </p:cNvSpPr>
          <p:nvPr>
            <p:ph type="sldImg"/>
          </p:nvPr>
        </p:nvSpPr>
        <p:spPr>
          <a:xfrm>
            <a:off x="1143000" y="685800"/>
            <a:ext cx="4572000" cy="3429000"/>
          </a:xfrm>
          <a:prstGeom prst="rect">
            <a:avLst/>
          </a:prstGeom>
        </p:spPr>
        <p:txBody>
          <a:bodyPr/>
          <a:lstStyle/>
          <a:p>
            <a:endParaRPr/>
          </a:p>
        </p:txBody>
      </p:sp>
      <p:sp>
        <p:nvSpPr>
          <p:cNvPr id="127" name="Shape 127"/>
          <p:cNvSpPr>
            <a:spLocks noGrp="1"/>
          </p:cNvSpPr>
          <p:nvPr>
            <p:ph type="body" sz="quarter" idx="1"/>
          </p:nvPr>
        </p:nvSpPr>
        <p:spPr>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t>Visit </a:t>
            </a:r>
            <a:r>
              <a:rPr lang="en-US" dirty="0"/>
              <a:t>our website for the lesson plan to accompany this PowerPoint.</a:t>
            </a:r>
          </a:p>
          <a:p>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Times New Roman" panose="02020603050405020304" pitchFamily="18" charset="0"/>
              </a:rPr>
              <a:t>Ask children to write three real facts and one made up thing about their family. </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Times New Roman" panose="02020603050405020304" pitchFamily="18" charset="0"/>
              </a:rPr>
              <a:t>Choose a child to share the four ‘facts’ with the class. The rest of the class should guess which ‘fact’ was made up.</a:t>
            </a:r>
          </a:p>
          <a:p>
            <a:pPr marL="540385" algn="just">
              <a:lnSpc>
                <a:spcPts val="1500"/>
              </a:lnSpc>
            </a:pPr>
            <a:endParaRPr lang="en-GB" sz="1800" dirty="0">
              <a:effectLst/>
              <a:latin typeface="Arial" panose="020B0604020202020204" pitchFamily="34" charset="0"/>
              <a:ea typeface="Calibri" panose="020F0502020204030204" pitchFamily="34" charset="0"/>
            </a:endParaRPr>
          </a:p>
          <a:p>
            <a:pPr marL="540385" algn="just">
              <a:lnSpc>
                <a:spcPts val="1500"/>
              </a:lnSpc>
            </a:pPr>
            <a:r>
              <a:rPr lang="en-GB" sz="1800" dirty="0">
                <a:effectLst/>
                <a:latin typeface="Arial" panose="020B0604020202020204" pitchFamily="34" charset="0"/>
                <a:ea typeface="Calibri" panose="020F0502020204030204" pitchFamily="34" charset="0"/>
              </a:rPr>
              <a:t>Repeat several times.</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2</a:t>
            </a:fld>
            <a:endParaRPr lang="en-US"/>
          </a:p>
        </p:txBody>
      </p:sp>
    </p:spTree>
    <p:extLst>
      <p:ext uri="{BB962C8B-B14F-4D97-AF65-F5344CB8AC3E}">
        <p14:creationId xmlns:p14="http://schemas.microsoft.com/office/powerpoint/2010/main" val="120982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Times New Roman" panose="02020603050405020304" pitchFamily="18" charset="0"/>
              </a:rPr>
              <a:t>Ask children: If you had to explain the word ‘family’ to an alien, how would you explain it?</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Times New Roman" panose="02020603050405020304" pitchFamily="18" charset="0"/>
              </a:rPr>
              <a:t>Think. Pair. Share.</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Times New Roman" panose="02020603050405020304" pitchFamily="18" charset="0"/>
              </a:rPr>
              <a:t>Ensure that children have shown an understanding that all families are different, but one thing that it’s important for a family to have is love. Be sure to address any misconceptions about families all having 2 parents, a mum and a dad, etc.</a:t>
            </a:r>
          </a:p>
        </p:txBody>
      </p:sp>
      <p:sp>
        <p:nvSpPr>
          <p:cNvPr id="4" name="Slide Number Placeholder 3"/>
          <p:cNvSpPr>
            <a:spLocks noGrp="1"/>
          </p:cNvSpPr>
          <p:nvPr>
            <p:ph type="sldNum" sz="quarter" idx="10"/>
          </p:nvPr>
        </p:nvSpPr>
        <p:spPr/>
        <p:txBody>
          <a:bodyPr/>
          <a:lstStyle/>
          <a:p>
            <a:fld id="{D1ADB596-D218-9D43-A4EC-2B51BE929992}" type="slidenum">
              <a:rPr lang="en-US" smtClean="0"/>
              <a:t>3</a:t>
            </a:fld>
            <a:endParaRPr lang="en-US"/>
          </a:p>
        </p:txBody>
      </p:sp>
    </p:spTree>
    <p:extLst>
      <p:ext uri="{BB962C8B-B14F-4D97-AF65-F5344CB8AC3E}">
        <p14:creationId xmlns:p14="http://schemas.microsoft.com/office/powerpoint/2010/main" val="66607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Times New Roman" panose="02020603050405020304" pitchFamily="18" charset="0"/>
              </a:rPr>
              <a:t>Share the learning objective</a:t>
            </a:r>
          </a:p>
          <a:p>
            <a:pPr marL="540385" algn="just">
              <a:lnSpc>
                <a:spcPts val="1500"/>
              </a:lnSpc>
            </a:pPr>
            <a:endParaRPr lang="en-GB" sz="1800" dirty="0">
              <a:effectLst/>
              <a:latin typeface="Arial" panose="020B0604020202020204" pitchFamily="34" charset="0"/>
              <a:ea typeface="Times New Roman" panose="02020603050405020304" pitchFamily="18" charset="0"/>
            </a:endParaRPr>
          </a:p>
          <a:p>
            <a:pPr marL="540385" algn="just">
              <a:lnSpc>
                <a:spcPts val="1500"/>
              </a:lnSpc>
            </a:pPr>
            <a:r>
              <a:rPr lang="en-GB" sz="1800" dirty="0">
                <a:effectLst/>
                <a:latin typeface="Arial" panose="020B0604020202020204" pitchFamily="34" charset="0"/>
                <a:ea typeface="Times New Roman" panose="02020603050405020304" pitchFamily="18" charset="0"/>
              </a:rPr>
              <a:t>Explain to the children that they’re going to watch a video where one of the parents is transgender.</a:t>
            </a:r>
          </a:p>
          <a:p>
            <a:pPr marL="540385" algn="just">
              <a:lnSpc>
                <a:spcPts val="1500"/>
              </a:lnSpc>
            </a:pPr>
            <a:endParaRPr lang="en-GB" sz="1800" dirty="0">
              <a:effectLst/>
              <a:latin typeface="Arial" panose="020B0604020202020204" pitchFamily="34" charset="0"/>
              <a:ea typeface="Calibri" panose="020F0502020204030204" pitchFamily="34" charset="0"/>
            </a:endParaRPr>
          </a:p>
          <a:p>
            <a:pPr marL="540385" algn="just">
              <a:lnSpc>
                <a:spcPts val="1500"/>
              </a:lnSpc>
            </a:pPr>
            <a:r>
              <a:rPr lang="en-GB" sz="1800" dirty="0">
                <a:effectLst/>
                <a:latin typeface="Arial" panose="020B0604020202020204" pitchFamily="34" charset="0"/>
                <a:ea typeface="Calibri" panose="020F0502020204030204" pitchFamily="34" charset="0"/>
              </a:rPr>
              <a:t>Check in to see that they understand what the word ‘transgender’ means.</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4</a:t>
            </a:fld>
            <a:endParaRPr lang="en-US"/>
          </a:p>
        </p:txBody>
      </p:sp>
    </p:spTree>
    <p:extLst>
      <p:ext uri="{BB962C8B-B14F-4D97-AF65-F5344CB8AC3E}">
        <p14:creationId xmlns:p14="http://schemas.microsoft.com/office/powerpoint/2010/main" val="22409648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Calibri" panose="020F0502020204030204" pitchFamily="34" charset="0"/>
              </a:rPr>
              <a:t>Ensure that they know that someone is trans if their gender (</a:t>
            </a:r>
            <a:r>
              <a:rPr lang="en-GB" sz="1800" dirty="0" err="1">
                <a:effectLst/>
                <a:latin typeface="Arial" panose="020B0604020202020204" pitchFamily="34" charset="0"/>
                <a:ea typeface="Calibri" panose="020F0502020204030204" pitchFamily="34" charset="0"/>
              </a:rPr>
              <a:t>ie</a:t>
            </a:r>
            <a:r>
              <a:rPr lang="en-GB" sz="1800" dirty="0">
                <a:effectLst/>
                <a:latin typeface="Arial" panose="020B0604020202020204" pitchFamily="34" charset="0"/>
                <a:ea typeface="Calibri" panose="020F0502020204030204" pitchFamily="34" charset="0"/>
              </a:rPr>
              <a:t> being a girl/woman, a boy/man or a non-binary person) doesn’t match with the label (</a:t>
            </a:r>
            <a:r>
              <a:rPr lang="en-GB" sz="1800" dirty="0" err="1">
                <a:effectLst/>
                <a:latin typeface="Arial" panose="020B0604020202020204" pitchFamily="34" charset="0"/>
                <a:ea typeface="Calibri" panose="020F0502020204030204" pitchFamily="34" charset="0"/>
              </a:rPr>
              <a:t>ie</a:t>
            </a:r>
            <a:r>
              <a:rPr lang="en-GB" sz="1800" dirty="0">
                <a:effectLst/>
                <a:latin typeface="Arial" panose="020B0604020202020204" pitchFamily="34" charset="0"/>
                <a:ea typeface="Calibri" panose="020F0502020204030204" pitchFamily="34" charset="0"/>
              </a:rPr>
              <a:t> boy or girl) they were given at birth.</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5</a:t>
            </a:fld>
            <a:endParaRPr lang="en-US"/>
          </a:p>
        </p:txBody>
      </p:sp>
    </p:spTree>
    <p:extLst>
      <p:ext uri="{BB962C8B-B14F-4D97-AF65-F5344CB8AC3E}">
        <p14:creationId xmlns:p14="http://schemas.microsoft.com/office/powerpoint/2010/main" val="1325488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l">
              <a:lnSpc>
                <a:spcPts val="1500"/>
              </a:lnSpc>
            </a:pPr>
            <a:r>
              <a:rPr lang="en-GB" sz="1800" dirty="0">
                <a:effectLst/>
                <a:latin typeface="Arial" panose="020B0604020202020204" pitchFamily="34" charset="0"/>
                <a:ea typeface="Times New Roman" panose="02020603050405020304" pitchFamily="18" charset="0"/>
              </a:rPr>
              <a:t>Watch ‘When dad became Charlotte’: </a:t>
            </a:r>
            <a:r>
              <a:rPr lang="en-GB" sz="1800" u="sng" dirty="0">
                <a:solidFill>
                  <a:srgbClr val="0563C1"/>
                </a:solidFill>
                <a:effectLst/>
                <a:latin typeface="Arial" panose="020B0604020202020204" pitchFamily="34" charset="0"/>
                <a:ea typeface="Times New Roman" panose="02020603050405020304" pitchFamily="18" charset="0"/>
                <a:hlinkClick r:id="rId3"/>
              </a:rPr>
              <a:t>https://www.youtube.com/watch?v=YOd7hUx874w&amp;feature=youtu.be</a:t>
            </a:r>
            <a:r>
              <a:rPr lang="en-GB" sz="1800" dirty="0">
                <a:effectLst/>
                <a:latin typeface="Arial" panose="020B0604020202020204" pitchFamily="34" charset="0"/>
                <a:ea typeface="Times New Roman" panose="02020603050405020304" pitchFamily="18" charset="0"/>
              </a:rPr>
              <a:t> </a:t>
            </a:r>
          </a:p>
          <a:p>
            <a:pPr marL="540385" algn="l">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Times New Roman" panose="02020603050405020304" pitchFamily="18" charset="0"/>
              </a:rPr>
              <a:t>After watching the video children should discuss in pairs:</a:t>
            </a:r>
          </a:p>
          <a:p>
            <a:pPr marL="826135" indent="-285750" algn="just">
              <a:lnSpc>
                <a:spcPts val="1500"/>
              </a:lnSpc>
              <a:buFont typeface="Arial" panose="020B0604020202020204" pitchFamily="34" charset="0"/>
              <a:buChar char="•"/>
            </a:pPr>
            <a:r>
              <a:rPr lang="en-GB" sz="1800" dirty="0">
                <a:effectLst/>
                <a:latin typeface="Arial" panose="020B0604020202020204" pitchFamily="34" charset="0"/>
                <a:ea typeface="Times New Roman" panose="02020603050405020304" pitchFamily="18" charset="0"/>
              </a:rPr>
              <a:t>5 things that the family in the video have in common with their family</a:t>
            </a:r>
          </a:p>
          <a:p>
            <a:pPr marL="826135" indent="-285750" algn="just">
              <a:lnSpc>
                <a:spcPts val="1500"/>
              </a:lnSpc>
              <a:buFont typeface="Arial" panose="020B0604020202020204" pitchFamily="34" charset="0"/>
              <a:buChar char="•"/>
            </a:pPr>
            <a:r>
              <a:rPr lang="en-GB" sz="1800" dirty="0">
                <a:effectLst/>
                <a:latin typeface="Arial" panose="020B0604020202020204" pitchFamily="34" charset="0"/>
                <a:ea typeface="Times New Roman" panose="02020603050405020304" pitchFamily="18" charset="0"/>
              </a:rPr>
              <a:t>5 things that make the family in the video different from their family</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Calibri" panose="020F0502020204030204" pitchFamily="34" charset="0"/>
              </a:rPr>
              <a:t>Share some of the similarities and differences as a class.</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6</a:t>
            </a:fld>
            <a:endParaRPr lang="en-US"/>
          </a:p>
        </p:txBody>
      </p:sp>
    </p:spTree>
    <p:extLst>
      <p:ext uri="{BB962C8B-B14F-4D97-AF65-F5344CB8AC3E}">
        <p14:creationId xmlns:p14="http://schemas.microsoft.com/office/powerpoint/2010/main" val="20407601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l">
              <a:lnSpc>
                <a:spcPts val="1500"/>
              </a:lnSpc>
            </a:pPr>
            <a:r>
              <a:rPr lang="en-US" sz="1800" dirty="0">
                <a:effectLst/>
                <a:latin typeface="Arial" panose="020B0604020202020204" pitchFamily="34" charset="0"/>
                <a:ea typeface="Times New Roman" panose="02020603050405020304" pitchFamily="18" charset="0"/>
              </a:rPr>
              <a:t>Share the scenario with the class: </a:t>
            </a:r>
            <a:endParaRPr lang="en-GB" sz="1800" dirty="0">
              <a:effectLst/>
              <a:latin typeface="Arial" panose="020B0604020202020204" pitchFamily="34" charset="0"/>
              <a:ea typeface="Times New Roman" panose="02020603050405020304" pitchFamily="18" charset="0"/>
            </a:endParaRPr>
          </a:p>
          <a:p>
            <a:pPr marL="540385" algn="l">
              <a:lnSpc>
                <a:spcPts val="1500"/>
              </a:lnSpc>
            </a:pPr>
            <a:r>
              <a:rPr lang="en-US" sz="1800" dirty="0">
                <a:effectLst/>
                <a:latin typeface="Arial" panose="020B0604020202020204" pitchFamily="34" charset="0"/>
                <a:ea typeface="Times New Roman" panose="02020603050405020304" pitchFamily="18" charset="0"/>
              </a:rPr>
              <a:t>During a lesson about families, Izzy mentions that her dad is trans and that up until 2 years ago, she used to call him ‘mum’. At playtime you overhear some children from the class gossiping about Izzy’s dad and making fun of him. You notice that Izzy has overheard and that she looks upset.</a:t>
            </a:r>
            <a:endParaRPr lang="en-GB" sz="1800" dirty="0">
              <a:effectLst/>
              <a:latin typeface="Arial" panose="020B0604020202020204" pitchFamily="34" charset="0"/>
              <a:ea typeface="Times New Roman" panose="02020603050405020304" pitchFamily="18" charset="0"/>
            </a:endParaRPr>
          </a:p>
          <a:p>
            <a:pPr marL="540385" algn="l">
              <a:lnSpc>
                <a:spcPts val="1500"/>
              </a:lnSpc>
            </a:pPr>
            <a:r>
              <a:rPr lang="en-US" sz="1800"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a:p>
            <a:pPr marL="540385" algn="l">
              <a:lnSpc>
                <a:spcPts val="1500"/>
              </a:lnSpc>
            </a:pPr>
            <a:r>
              <a:rPr lang="en-US" sz="1800" dirty="0">
                <a:effectLst/>
                <a:latin typeface="Arial" panose="020B0604020202020204" pitchFamily="34" charset="0"/>
                <a:ea typeface="Times New Roman" panose="02020603050405020304" pitchFamily="18" charset="0"/>
              </a:rPr>
              <a:t>In groups of 3, ask children to answer the question: What would you do in this scenario?</a:t>
            </a:r>
            <a:endParaRPr lang="en-GB" sz="1800" dirty="0">
              <a:effectLst/>
              <a:latin typeface="Arial" panose="020B0604020202020204" pitchFamily="34" charset="0"/>
              <a:ea typeface="Times New Roman" panose="02020603050405020304" pitchFamily="18" charset="0"/>
            </a:endParaRPr>
          </a:p>
          <a:p>
            <a:pPr marL="540385" algn="l">
              <a:lnSpc>
                <a:spcPts val="1500"/>
              </a:lnSpc>
            </a:pPr>
            <a:r>
              <a:rPr lang="en-US" sz="1800"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a:p>
            <a:pPr marL="540385" algn="l">
              <a:lnSpc>
                <a:spcPts val="1500"/>
              </a:lnSpc>
            </a:pPr>
            <a:r>
              <a:rPr lang="en-US" sz="1800" dirty="0">
                <a:effectLst/>
                <a:latin typeface="Arial" panose="020B0604020202020204" pitchFamily="34" charset="0"/>
                <a:ea typeface="Times New Roman" panose="02020603050405020304" pitchFamily="18" charset="0"/>
              </a:rPr>
              <a:t>As a class, discuss what children could do in the situation. Ensure that you discuss:</a:t>
            </a:r>
            <a:endParaRPr lang="en-GB" sz="1800" dirty="0">
              <a:effectLst/>
              <a:latin typeface="Arial" panose="020B0604020202020204" pitchFamily="34" charset="0"/>
              <a:ea typeface="Times New Roman" panose="02020603050405020304" pitchFamily="18" charset="0"/>
            </a:endParaRPr>
          </a:p>
          <a:p>
            <a:pPr marL="883285" indent="-342900" algn="l">
              <a:lnSpc>
                <a:spcPts val="1500"/>
              </a:lnSpc>
              <a:buAutoNum type="arabicPeriod"/>
            </a:pPr>
            <a:r>
              <a:rPr lang="en-US" sz="1800" dirty="0">
                <a:effectLst/>
                <a:latin typeface="Arial" panose="020B0604020202020204" pitchFamily="34" charset="0"/>
                <a:ea typeface="Times New Roman" panose="02020603050405020304" pitchFamily="18" charset="0"/>
              </a:rPr>
              <a:t>Why it’s important to support other people when they’re upset.</a:t>
            </a:r>
            <a:endParaRPr lang="en-GB" sz="1800" dirty="0">
              <a:effectLst/>
              <a:latin typeface="Arial" panose="020B0604020202020204" pitchFamily="34" charset="0"/>
              <a:ea typeface="Times New Roman" panose="02020603050405020304" pitchFamily="18" charset="0"/>
            </a:endParaRPr>
          </a:p>
          <a:p>
            <a:pPr marL="883285" indent="-342900" algn="l">
              <a:lnSpc>
                <a:spcPts val="1500"/>
              </a:lnSpc>
              <a:buAutoNum type="arabicPeriod"/>
            </a:pPr>
            <a:r>
              <a:rPr lang="en-US" sz="1800" dirty="0">
                <a:effectLst/>
                <a:latin typeface="Arial" panose="020B0604020202020204" pitchFamily="34" charset="0"/>
                <a:ea typeface="Times New Roman" panose="02020603050405020304" pitchFamily="18" charset="0"/>
              </a:rPr>
              <a:t>What they can do if they think someone is being bullied.</a:t>
            </a:r>
            <a:endParaRPr lang="en-GB" sz="1800" dirty="0">
              <a:effectLst/>
              <a:latin typeface="Arial" panose="020B0604020202020204" pitchFamily="34" charset="0"/>
              <a:ea typeface="Times New Roman" panose="02020603050405020304" pitchFamily="18" charset="0"/>
            </a:endParaRPr>
          </a:p>
          <a:p>
            <a:pPr marL="883285" indent="-342900" algn="l">
              <a:lnSpc>
                <a:spcPts val="1500"/>
              </a:lnSpc>
              <a:buAutoNum type="arabicPeriod"/>
            </a:pPr>
            <a:r>
              <a:rPr lang="en-US" sz="1800" dirty="0">
                <a:effectLst/>
                <a:latin typeface="Arial" panose="020B0604020202020204" pitchFamily="34" charset="0"/>
                <a:ea typeface="Times New Roman" panose="02020603050405020304" pitchFamily="18" charset="0"/>
              </a:rPr>
              <a:t>The importance of not being a bystander.</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7</a:t>
            </a:fld>
            <a:endParaRPr lang="en-US"/>
          </a:p>
        </p:txBody>
      </p:sp>
    </p:spTree>
    <p:extLst>
      <p:ext uri="{BB962C8B-B14F-4D97-AF65-F5344CB8AC3E}">
        <p14:creationId xmlns:p14="http://schemas.microsoft.com/office/powerpoint/2010/main" val="28327509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l">
              <a:lnSpc>
                <a:spcPts val="1500"/>
              </a:lnSpc>
            </a:pPr>
            <a:r>
              <a:rPr lang="en-GB" sz="1800" dirty="0">
                <a:effectLst/>
                <a:latin typeface="Arial" panose="020B0604020202020204" pitchFamily="34" charset="0"/>
                <a:ea typeface="Times New Roman" panose="02020603050405020304" pitchFamily="18" charset="0"/>
              </a:rPr>
              <a:t>Challenge children to summarise the message of the lesson in 5 words. Once they have done that, challenge them to summarise the message in 1 word.</a:t>
            </a:r>
          </a:p>
          <a:p>
            <a:pPr marL="540385" algn="l">
              <a:lnSpc>
                <a:spcPts val="1500"/>
              </a:lnSpc>
            </a:pPr>
            <a:endParaRPr lang="en-GB" sz="1800" dirty="0">
              <a:effectLst/>
              <a:latin typeface="Arial" panose="020B0604020202020204" pitchFamily="34" charset="0"/>
              <a:ea typeface="Calibri" panose="020F0502020204030204" pitchFamily="34" charset="0"/>
            </a:endParaRPr>
          </a:p>
          <a:p>
            <a:pPr marL="540385" algn="l">
              <a:lnSpc>
                <a:spcPts val="1500"/>
              </a:lnSpc>
            </a:pPr>
            <a:r>
              <a:rPr lang="en-GB" sz="1800" dirty="0">
                <a:effectLst/>
                <a:latin typeface="Arial" panose="020B0604020202020204" pitchFamily="34" charset="0"/>
                <a:ea typeface="Calibri" panose="020F0502020204030204" pitchFamily="34" charset="0"/>
              </a:rPr>
              <a:t>Share some of the children’s suggestions as a class.</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8</a:t>
            </a:fld>
            <a:endParaRPr lang="en-US"/>
          </a:p>
        </p:txBody>
      </p:sp>
    </p:spTree>
    <p:extLst>
      <p:ext uri="{BB962C8B-B14F-4D97-AF65-F5344CB8AC3E}">
        <p14:creationId xmlns:p14="http://schemas.microsoft.com/office/powerpoint/2010/main" val="2437034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BDF3A28-B259-DC42-8C10-1F43EA05D7FC}"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1345784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A729C6-720C-CD4A-80B4-454A0ED44C0B}"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81328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781F29-62E0-D24B-95F3-AC826BB0C4B7}"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558578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8E4B3A-F2EA-B846-BCE5-6613D2067B0F}"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117791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415AF7-02B2-284E-982F-99996CD86E97}"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81065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AD8DF7B-F1BE-F642-9184-3ABB55409E15}" type="datetime1">
              <a:rPr lang="en-GB" smtClean="0"/>
              <a:t>26/09/2022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155004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78F669F-901A-0545-8E2D-3061FF532DF1}" type="datetime1">
              <a:rPr lang="en-GB" smtClean="0"/>
              <a:t>26/09/2022</a:t>
            </a:fld>
            <a:endParaRPr lang="en-US"/>
          </a:p>
        </p:txBody>
      </p:sp>
      <p:sp>
        <p:nvSpPr>
          <p:cNvPr id="8" name="Footer Placeholder 7"/>
          <p:cNvSpPr>
            <a:spLocks noGrp="1"/>
          </p:cNvSpPr>
          <p:nvPr>
            <p:ph type="ftr" sz="quarter" idx="11"/>
          </p:nvPr>
        </p:nvSpPr>
        <p:spPr/>
        <p:txBody>
          <a:bodyPr/>
          <a:lstStyle/>
          <a:p>
            <a:r>
              <a:rPr lang="en-US"/>
              <a:t>Presentation name here</a:t>
            </a:r>
          </a:p>
        </p:txBody>
      </p:sp>
      <p:sp>
        <p:nvSpPr>
          <p:cNvPr id="9" name="Slide Number Placeholder 8"/>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00936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97D41A3-5C84-AE48-80D5-CECD255030C9}" type="datetime1">
              <a:rPr lang="en-GB" smtClean="0"/>
              <a:t>26/09/2022</a:t>
            </a:fld>
            <a:endParaRPr lang="en-US"/>
          </a:p>
        </p:txBody>
      </p:sp>
      <p:sp>
        <p:nvSpPr>
          <p:cNvPr id="4" name="Footer Placeholder 3"/>
          <p:cNvSpPr>
            <a:spLocks noGrp="1"/>
          </p:cNvSpPr>
          <p:nvPr>
            <p:ph type="ftr" sz="quarter" idx="11"/>
          </p:nvPr>
        </p:nvSpPr>
        <p:spPr/>
        <p:txBody>
          <a:bodyPr/>
          <a:lstStyle/>
          <a:p>
            <a:r>
              <a:rPr lang="en-US"/>
              <a:t>Presentation name here</a:t>
            </a:r>
          </a:p>
        </p:txBody>
      </p:sp>
      <p:sp>
        <p:nvSpPr>
          <p:cNvPr id="5" name="Slide Number Placeholder 4"/>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3571619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265686-31EB-BA46-AF93-7633D4C61FF4}" type="datetime1">
              <a:rPr lang="en-GB" smtClean="0"/>
              <a:t>26/09/2022</a:t>
            </a:fld>
            <a:endParaRPr lang="en-US"/>
          </a:p>
        </p:txBody>
      </p:sp>
      <p:sp>
        <p:nvSpPr>
          <p:cNvPr id="3" name="Footer Placeholder 2"/>
          <p:cNvSpPr>
            <a:spLocks noGrp="1"/>
          </p:cNvSpPr>
          <p:nvPr>
            <p:ph type="ftr" sz="quarter" idx="11"/>
          </p:nvPr>
        </p:nvSpPr>
        <p:spPr/>
        <p:txBody>
          <a:bodyPr/>
          <a:lstStyle/>
          <a:p>
            <a:r>
              <a:rPr lang="en-US"/>
              <a:t>Presentation name here</a:t>
            </a:r>
          </a:p>
        </p:txBody>
      </p:sp>
      <p:sp>
        <p:nvSpPr>
          <p:cNvPr id="4" name="Slide Number Placeholder 3"/>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194621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458FB5-4CE1-7A43-B078-AB770DC5DE95}" type="datetime1">
              <a:rPr lang="en-GB" smtClean="0"/>
              <a:t>26/09/2022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25688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C52335-70CD-774C-B910-55CAAA9A0365}" type="datetime1">
              <a:rPr lang="en-GB" smtClean="0"/>
              <a:t>26/09/2022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461556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A5A77A-91C6-0946-A8E3-AA51554AE327}" type="datetime1">
              <a:rPr lang="en-GB" smtClean="0"/>
              <a:t>26/09/2022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Presentation name here</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0CF922-CD15-2B46-8BE2-C98E4FA1F969}" type="slidenum">
              <a:rPr lang="en-US" smtClean="0"/>
              <a:t>‹#›</a:t>
            </a:fld>
            <a:endParaRPr lang="en-US"/>
          </a:p>
        </p:txBody>
      </p:sp>
    </p:spTree>
    <p:extLst>
      <p:ext uri="{BB962C8B-B14F-4D97-AF65-F5344CB8AC3E}">
        <p14:creationId xmlns:p14="http://schemas.microsoft.com/office/powerpoint/2010/main" val="3252749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10.jpeg"/><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13.jpeg"/><Relationship Id="rId4" Type="http://schemas.openxmlformats.org/officeDocument/2006/relationships/image" Target="../media/image12.jpeg"/></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YOd7hUx874w&amp;feature=youtu.b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4.jpeg"/></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16175"/>
        </a:solidFill>
        <a:effectLst/>
      </p:bgPr>
    </p:bg>
    <p:spTree>
      <p:nvGrpSpPr>
        <p:cNvPr id="1" name=""/>
        <p:cNvGrpSpPr/>
        <p:nvPr/>
      </p:nvGrpSpPr>
      <p:grpSpPr>
        <a:xfrm>
          <a:off x="0" y="0"/>
          <a:ext cx="0" cy="0"/>
          <a:chOff x="0" y="0"/>
          <a:chExt cx="0" cy="0"/>
        </a:xfrm>
      </p:grpSpPr>
      <p:sp>
        <p:nvSpPr>
          <p:cNvPr id="123" name="Shape 123"/>
          <p:cNvSpPr/>
          <p:nvPr/>
        </p:nvSpPr>
        <p:spPr>
          <a:xfrm>
            <a:off x="288991" y="940459"/>
            <a:ext cx="8566019" cy="5470728"/>
          </a:xfrm>
          <a:prstGeom prst="rect">
            <a:avLst/>
          </a:prstGeom>
          <a:ln w="12700">
            <a:miter lim="400000"/>
          </a:ln>
          <a:extLst>
            <a:ext uri="{C572A759-6A51-4108-AA02-DFA0A04FC94B}">
              <ma14:wrappingTextBoxFlag xmlns="" xmlns:ma14="http://schemas.microsoft.com/office/mac/drawingml/2011/main" val="1"/>
            </a:ext>
          </a:extLst>
        </p:spPr>
        <p:txBody>
          <a:bodyPr wrap="square" lIns="34289" rIns="34289">
            <a:spAutoFit/>
          </a:bodyPr>
          <a:lstStyle/>
          <a:p>
            <a:r>
              <a:rPr lang="en-GB" sz="2700" b="1" dirty="0">
                <a:solidFill>
                  <a:schemeClr val="bg1"/>
                </a:solidFill>
                <a:latin typeface="Arial" panose="020B0604020202020204" pitchFamily="34" charset="0"/>
                <a:cs typeface="Arial" panose="020B0604020202020204" pitchFamily="34" charset="0"/>
              </a:rPr>
              <a:t>PowerPoint template to accompany the Everybody’s Family is Different RSHE lesson pack for:</a:t>
            </a:r>
          </a:p>
          <a:p>
            <a:endParaRPr lang="en-GB" sz="1500" dirty="0">
              <a:solidFill>
                <a:schemeClr val="bg1"/>
              </a:solidFill>
              <a:latin typeface="Arial" panose="020B0604020202020204" pitchFamily="34" charset="0"/>
              <a:cs typeface="Arial" panose="020B0604020202020204" pitchFamily="34" charset="0"/>
            </a:endParaRPr>
          </a:p>
          <a:p>
            <a:pPr marL="257175" indent="-257175">
              <a:buFont typeface="Arial" panose="020B0604020202020204" pitchFamily="34" charset="0"/>
              <a:buChar char="•"/>
            </a:pPr>
            <a:r>
              <a:rPr lang="en-US" sz="1200" dirty="0">
                <a:solidFill>
                  <a:schemeClr val="bg1"/>
                </a:solidFill>
                <a:latin typeface="Arial" panose="020B0604020202020204" pitchFamily="34" charset="0"/>
                <a:cs typeface="Arial" panose="020B0604020202020204" pitchFamily="34" charset="0"/>
              </a:rPr>
              <a:t>Year 3 and Year 4 - England</a:t>
            </a:r>
          </a:p>
          <a:p>
            <a:endParaRPr lang="en-US" sz="150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We know that good teaching is tailored to meet the needs of the children or young people in each individual class. </a:t>
            </a:r>
            <a:r>
              <a:rPr lang="en-US" sz="1050" dirty="0">
                <a:solidFill>
                  <a:schemeClr val="bg1"/>
                </a:solidFill>
                <a:latin typeface="Arial" panose="020B0604020202020204" pitchFamily="34" charset="0"/>
                <a:cs typeface="Arial" panose="020B0604020202020204" pitchFamily="34" charset="0"/>
              </a:rPr>
              <a:t>That’s why we’ve created this editable PowerPoint template – feel free to adapt it to suit your teaching context or to add your school or college slide template to the background.</a:t>
            </a:r>
          </a:p>
          <a:p>
            <a:endParaRPr lang="en-US" sz="1500" dirty="0">
              <a:solidFill>
                <a:schemeClr val="bg1"/>
              </a:solidFill>
              <a:latin typeface="Arial" panose="020B0604020202020204" pitchFamily="34" charset="0"/>
              <a:cs typeface="Arial" panose="020B0604020202020204" pitchFamily="34" charset="0"/>
            </a:endParaRPr>
          </a:p>
          <a:p>
            <a:r>
              <a:rPr lang="en-US" sz="1050" b="1" dirty="0">
                <a:solidFill>
                  <a:schemeClr val="bg1"/>
                </a:solidFill>
                <a:latin typeface="Arial" panose="020B0604020202020204" pitchFamily="34" charset="0"/>
                <a:cs typeface="Arial" panose="020B0604020202020204" pitchFamily="34" charset="0"/>
              </a:rPr>
              <a:t>Who are Stonewall?</a:t>
            </a:r>
          </a:p>
          <a:p>
            <a:r>
              <a:rPr lang="en-GB" sz="1050" dirty="0">
                <a:solidFill>
                  <a:schemeClr val="bg1"/>
                </a:solidFill>
                <a:latin typeface="Arial" panose="020B0604020202020204" pitchFamily="34" charset="0"/>
                <a:cs typeface="Arial" panose="020B0604020202020204" pitchFamily="34" charset="0"/>
              </a:rPr>
              <a:t>This resource is produced by Stonewall, a UK-based charity that stands for the freedom, equity and potential of all lesbian, gay, bi, trans, queer, questioning and ace (LGBTQ+) people. At Stonewall, we imagine a world where LGBTQ+ people everywhere can live our lives to the full. Founded in London in 1989, we now work in each nation of the UK and have established partnerships across the globe. Over the last three decades, we have created transformative change in the lives of LGBTQ+ people in the UK, helping win equal rights around marriage, having children and inclusive education.</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Our campaigns drive positive change for our communities, and our sustained change and empowerment programmes ensure that LGBTQ+ people can thrive throughout our lives. We make sure that the world hears and learns from our communities, and our work is grounded in evidence and expertise.</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Stonewall is proud to provide information, support and guidance on LGBTQ+ inclusion; working towards a world where we’re all free to be. This does not constitute legal advice, and is not intended to be a substitute for legal counsel on any subject matter. To find out more about our work, visit us at www.stonewall.org.uk.   </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Registered Charity No 1101255 (England and Wales) and SC039681 (Scotland)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349018C-CE53-4718-8045-7CBF94F85FC6}"/>
              </a:ext>
            </a:extLst>
          </p:cNvPr>
          <p:cNvSpPr txBox="1"/>
          <p:nvPr/>
        </p:nvSpPr>
        <p:spPr>
          <a:xfrm>
            <a:off x="165889" y="407669"/>
            <a:ext cx="7529428" cy="830997"/>
          </a:xfrm>
          <a:prstGeom prst="rect">
            <a:avLst/>
          </a:prstGeom>
          <a:noFill/>
        </p:spPr>
        <p:txBody>
          <a:bodyPr wrap="square" rtlCol="0">
            <a:spAutoFit/>
          </a:bodyPr>
          <a:lstStyle/>
          <a:p>
            <a:r>
              <a:rPr lang="en-US" sz="2400" u="sng" dirty="0">
                <a:latin typeface="Arial" panose="020B0604020202020204" pitchFamily="34" charset="0"/>
                <a:cs typeface="Arial" panose="020B0604020202020204" pitchFamily="34" charset="0"/>
              </a:rPr>
              <a:t>LO: </a:t>
            </a:r>
            <a:r>
              <a:rPr lang="en-GB" sz="2400" u="sng" dirty="0">
                <a:effectLst/>
                <a:latin typeface="Arial" panose="020B0604020202020204" pitchFamily="34" charset="0"/>
                <a:ea typeface="Calibri" panose="020F0502020204030204" pitchFamily="34" charset="0"/>
              </a:rPr>
              <a:t>To understand that some children have trans parents</a:t>
            </a:r>
            <a:endParaRPr lang="en-GB" sz="2400" u="sng" dirty="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F1419BBD-5ABF-4051-A964-CD6FAB7AF1E0}"/>
              </a:ext>
            </a:extLst>
          </p:cNvPr>
          <p:cNvSpPr txBox="1"/>
          <p:nvPr/>
        </p:nvSpPr>
        <p:spPr>
          <a:xfrm>
            <a:off x="456243" y="3123560"/>
            <a:ext cx="8488581" cy="923330"/>
          </a:xfrm>
          <a:prstGeom prst="rect">
            <a:avLst/>
          </a:prstGeom>
          <a:noFill/>
        </p:spPr>
        <p:txBody>
          <a:bodyPr wrap="square" rtlCol="0">
            <a:spAutoFit/>
          </a:bodyPr>
          <a:lstStyle/>
          <a:p>
            <a:pPr algn="ctr"/>
            <a:r>
              <a:rPr lang="en-GB" sz="5400" dirty="0"/>
              <a:t>Your family: 3 truths and a lie</a:t>
            </a:r>
            <a:endParaRPr lang="en-GB" sz="1100" dirty="0"/>
          </a:p>
        </p:txBody>
      </p:sp>
      <p:pic>
        <p:nvPicPr>
          <p:cNvPr id="8" name="Picture 7">
            <a:extLst>
              <a:ext uri="{FF2B5EF4-FFF2-40B4-BE49-F238E27FC236}">
                <a16:creationId xmlns:a16="http://schemas.microsoft.com/office/drawing/2014/main" id="{F03E95E9-6884-4009-B9D5-D435DA2DA2D6}"/>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1170631" y="4127379"/>
            <a:ext cx="1845510" cy="1481548"/>
          </a:xfrm>
          <a:prstGeom prst="rect">
            <a:avLst/>
          </a:prstGeom>
        </p:spPr>
      </p:pic>
      <p:pic>
        <p:nvPicPr>
          <p:cNvPr id="9" name="Picture 8">
            <a:extLst>
              <a:ext uri="{FF2B5EF4-FFF2-40B4-BE49-F238E27FC236}">
                <a16:creationId xmlns:a16="http://schemas.microsoft.com/office/drawing/2014/main" id="{05ABF536-C23F-491B-B01C-0119B0B1D1A2}"/>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6101907" y="1333160"/>
            <a:ext cx="1394013" cy="1769561"/>
          </a:xfrm>
          <a:prstGeom prst="rect">
            <a:avLst/>
          </a:prstGeom>
        </p:spPr>
      </p:pic>
      <p:pic>
        <p:nvPicPr>
          <p:cNvPr id="13" name="Picture 12">
            <a:extLst>
              <a:ext uri="{FF2B5EF4-FFF2-40B4-BE49-F238E27FC236}">
                <a16:creationId xmlns:a16="http://schemas.microsoft.com/office/drawing/2014/main" id="{ACB6D752-E4BD-4646-ADDF-559C04539A64}"/>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3646106" y="4133308"/>
            <a:ext cx="1853189" cy="1478258"/>
          </a:xfrm>
          <a:prstGeom prst="rect">
            <a:avLst/>
          </a:prstGeom>
        </p:spPr>
      </p:pic>
      <p:pic>
        <p:nvPicPr>
          <p:cNvPr id="14" name="Picture 13">
            <a:extLst>
              <a:ext uri="{FF2B5EF4-FFF2-40B4-BE49-F238E27FC236}">
                <a16:creationId xmlns:a16="http://schemas.microsoft.com/office/drawing/2014/main" id="{FCEB070F-4FEB-45DD-B049-25CB141BC295}"/>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3646106" y="1279438"/>
            <a:ext cx="1394013" cy="1769561"/>
          </a:xfrm>
          <a:prstGeom prst="rect">
            <a:avLst/>
          </a:prstGeom>
        </p:spPr>
      </p:pic>
      <p:pic>
        <p:nvPicPr>
          <p:cNvPr id="16" name="Picture 15">
            <a:extLst>
              <a:ext uri="{FF2B5EF4-FFF2-40B4-BE49-F238E27FC236}">
                <a16:creationId xmlns:a16="http://schemas.microsoft.com/office/drawing/2014/main" id="{C992FDAB-3D7A-4FC6-8A41-F7FA35D64B92}"/>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a:xfrm>
            <a:off x="1170631" y="1279437"/>
            <a:ext cx="1420787" cy="1769561"/>
          </a:xfrm>
          <a:prstGeom prst="rect">
            <a:avLst/>
          </a:prstGeom>
        </p:spPr>
      </p:pic>
      <p:pic>
        <p:nvPicPr>
          <p:cNvPr id="17" name="Picture 16">
            <a:extLst>
              <a:ext uri="{FF2B5EF4-FFF2-40B4-BE49-F238E27FC236}">
                <a16:creationId xmlns:a16="http://schemas.microsoft.com/office/drawing/2014/main" id="{ABB68D3F-A5A3-4C42-87E4-6C55C0642731}"/>
              </a:ext>
            </a:extLst>
          </p:cNvPr>
          <p:cNvPicPr>
            <a:picLocks noChangeAspect="1"/>
          </p:cNvPicPr>
          <p:nvPr/>
        </p:nvPicPr>
        <p:blipFill rotWithShape="1">
          <a:blip r:embed="rId8" cstate="screen">
            <a:extLst>
              <a:ext uri="{28A0092B-C50C-407E-A947-70E740481C1C}">
                <a14:useLocalDpi xmlns:a14="http://schemas.microsoft.com/office/drawing/2010/main"/>
              </a:ext>
            </a:extLst>
          </a:blip>
          <a:srcRect/>
          <a:stretch/>
        </p:blipFill>
        <p:spPr>
          <a:xfrm>
            <a:off x="6101907" y="4127379"/>
            <a:ext cx="1845510" cy="1481639"/>
          </a:xfrm>
          <a:prstGeom prst="rect">
            <a:avLst/>
          </a:prstGeom>
        </p:spPr>
      </p:pic>
    </p:spTree>
    <p:extLst>
      <p:ext uri="{BB962C8B-B14F-4D97-AF65-F5344CB8AC3E}">
        <p14:creationId xmlns:p14="http://schemas.microsoft.com/office/powerpoint/2010/main" val="3064308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349018C-CE53-4718-8045-7CBF94F85FC6}"/>
              </a:ext>
            </a:extLst>
          </p:cNvPr>
          <p:cNvSpPr txBox="1"/>
          <p:nvPr/>
        </p:nvSpPr>
        <p:spPr>
          <a:xfrm>
            <a:off x="165889" y="407669"/>
            <a:ext cx="7529428" cy="830997"/>
          </a:xfrm>
          <a:prstGeom prst="rect">
            <a:avLst/>
          </a:prstGeom>
          <a:noFill/>
        </p:spPr>
        <p:txBody>
          <a:bodyPr wrap="square" rtlCol="0">
            <a:spAutoFit/>
          </a:bodyPr>
          <a:lstStyle/>
          <a:p>
            <a:r>
              <a:rPr lang="en-US" sz="2400" u="sng" dirty="0">
                <a:latin typeface="Arial" panose="020B0604020202020204" pitchFamily="34" charset="0"/>
                <a:cs typeface="Arial" panose="020B0604020202020204" pitchFamily="34" charset="0"/>
              </a:rPr>
              <a:t>LO: </a:t>
            </a:r>
            <a:r>
              <a:rPr lang="en-GB" sz="2400" u="sng" dirty="0">
                <a:effectLst/>
                <a:latin typeface="Arial" panose="020B0604020202020204" pitchFamily="34" charset="0"/>
                <a:ea typeface="Calibri" panose="020F0502020204030204" pitchFamily="34" charset="0"/>
              </a:rPr>
              <a:t>To understand that some children have trans parents</a:t>
            </a:r>
            <a:endParaRPr lang="en-GB" sz="2400" u="sng" dirty="0">
              <a:latin typeface="Arial" panose="020B0604020202020204" pitchFamily="34" charset="0"/>
              <a:cs typeface="Arial" panose="020B0604020202020204" pitchFamily="34" charset="0"/>
            </a:endParaRPr>
          </a:p>
        </p:txBody>
      </p:sp>
      <p:pic>
        <p:nvPicPr>
          <p:cNvPr id="1026" name="Picture 2" descr="Robot, Planet, Moon, Space, Forward, Universe, Sci Fi">
            <a:extLst>
              <a:ext uri="{FF2B5EF4-FFF2-40B4-BE49-F238E27FC236}">
                <a16:creationId xmlns:a16="http://schemas.microsoft.com/office/drawing/2014/main" id="{B41E19FA-6F94-4B2D-A520-237944709FCD}"/>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567103" y="1560552"/>
            <a:ext cx="7128213" cy="4002195"/>
          </a:xfrm>
          <a:prstGeom prst="rect">
            <a:avLst/>
          </a:prstGeom>
          <a:noFill/>
          <a:extLst>
            <a:ext uri="{909E8E84-426E-40DD-AFC4-6F175D3DCCD1}">
              <a14:hiddenFill xmlns:a14="http://schemas.microsoft.com/office/drawing/2010/main">
                <a:solidFill>
                  <a:srgbClr val="FFFFFF"/>
                </a:solidFill>
              </a14:hiddenFill>
            </a:ext>
          </a:extLst>
        </p:spPr>
      </p:pic>
      <p:sp>
        <p:nvSpPr>
          <p:cNvPr id="3" name="Speech Bubble: Rectangle with Corners Rounded 2">
            <a:extLst>
              <a:ext uri="{FF2B5EF4-FFF2-40B4-BE49-F238E27FC236}">
                <a16:creationId xmlns:a16="http://schemas.microsoft.com/office/drawing/2014/main" id="{5D464479-399D-47FF-9633-DA5561F61D40}"/>
              </a:ext>
            </a:extLst>
          </p:cNvPr>
          <p:cNvSpPr/>
          <p:nvPr/>
        </p:nvSpPr>
        <p:spPr>
          <a:xfrm>
            <a:off x="641838" y="2004646"/>
            <a:ext cx="3543301" cy="1969477"/>
          </a:xfrm>
          <a:prstGeom prst="wedgeRoundRectCallout">
            <a:avLst>
              <a:gd name="adj1" fmla="val 86848"/>
              <a:gd name="adj2" fmla="val 27772"/>
              <a:gd name="adj3" fmla="val 16667"/>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F1419BBD-5ABF-4051-A964-CD6FAB7AF1E0}"/>
              </a:ext>
            </a:extLst>
          </p:cNvPr>
          <p:cNvSpPr txBox="1"/>
          <p:nvPr/>
        </p:nvSpPr>
        <p:spPr>
          <a:xfrm>
            <a:off x="165889" y="2112221"/>
            <a:ext cx="4542260" cy="1754326"/>
          </a:xfrm>
          <a:prstGeom prst="rect">
            <a:avLst/>
          </a:prstGeom>
          <a:noFill/>
        </p:spPr>
        <p:txBody>
          <a:bodyPr wrap="square" rtlCol="0">
            <a:spAutoFit/>
          </a:bodyPr>
          <a:lstStyle/>
          <a:p>
            <a:pPr algn="ctr"/>
            <a:r>
              <a:rPr lang="en-GB" sz="5400" dirty="0"/>
              <a:t>What is a family?</a:t>
            </a:r>
            <a:endParaRPr lang="en-GB" sz="1100" dirty="0"/>
          </a:p>
        </p:txBody>
      </p:sp>
    </p:spTree>
    <p:extLst>
      <p:ext uri="{BB962C8B-B14F-4D97-AF65-F5344CB8AC3E}">
        <p14:creationId xmlns:p14="http://schemas.microsoft.com/office/powerpoint/2010/main" val="3821681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349018C-CE53-4718-8045-7CBF94F85FC6}"/>
              </a:ext>
            </a:extLst>
          </p:cNvPr>
          <p:cNvSpPr txBox="1"/>
          <p:nvPr/>
        </p:nvSpPr>
        <p:spPr>
          <a:xfrm>
            <a:off x="165889" y="407669"/>
            <a:ext cx="7529428" cy="830997"/>
          </a:xfrm>
          <a:prstGeom prst="rect">
            <a:avLst/>
          </a:prstGeom>
          <a:noFill/>
        </p:spPr>
        <p:txBody>
          <a:bodyPr wrap="square" rtlCol="0">
            <a:spAutoFit/>
          </a:bodyPr>
          <a:lstStyle/>
          <a:p>
            <a:r>
              <a:rPr lang="en-US" sz="2400" u="sng" dirty="0">
                <a:latin typeface="Arial" panose="020B0604020202020204" pitchFamily="34" charset="0"/>
                <a:cs typeface="Arial" panose="020B0604020202020204" pitchFamily="34" charset="0"/>
              </a:rPr>
              <a:t>LO: </a:t>
            </a:r>
            <a:r>
              <a:rPr lang="en-GB" sz="2400" u="sng" dirty="0">
                <a:effectLst/>
                <a:latin typeface="Arial" panose="020B0604020202020204" pitchFamily="34" charset="0"/>
                <a:ea typeface="Calibri" panose="020F0502020204030204" pitchFamily="34" charset="0"/>
              </a:rPr>
              <a:t>To understand that some children have trans parents</a:t>
            </a:r>
            <a:endParaRPr lang="en-GB" sz="2400" u="sng" dirty="0">
              <a:latin typeface="Arial" panose="020B0604020202020204" pitchFamily="34" charset="0"/>
              <a:cs typeface="Arial" panose="020B0604020202020204" pitchFamily="34" charset="0"/>
            </a:endParaRPr>
          </a:p>
        </p:txBody>
      </p:sp>
      <p:pic>
        <p:nvPicPr>
          <p:cNvPr id="2050" name="Picture 2" descr="Hollyoaks star Annie Wallace reacts to THAT shock Sally and John Paul  twist: 'It can't stay secret forever'">
            <a:extLst>
              <a:ext uri="{FF2B5EF4-FFF2-40B4-BE49-F238E27FC236}">
                <a16:creationId xmlns:a16="http://schemas.microsoft.com/office/drawing/2014/main" id="{50336F7A-E08F-4FF7-85F5-260182A75885}"/>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585163" y="2368611"/>
            <a:ext cx="2110154" cy="316523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Who plays Louis McGerry? Holby City newcomer Tyler Luke Cunningham is a  veteran of Spider-Man!">
            <a:extLst>
              <a:ext uri="{FF2B5EF4-FFF2-40B4-BE49-F238E27FC236}">
                <a16:creationId xmlns:a16="http://schemas.microsoft.com/office/drawing/2014/main" id="{6A88502E-4FB5-48B8-A0E9-9D7BFED64FFD}"/>
              </a:ext>
            </a:extLst>
          </p:cNvPr>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a:stretch/>
        </p:blipFill>
        <p:spPr bwMode="auto">
          <a:xfrm>
            <a:off x="3351917" y="2368610"/>
            <a:ext cx="2110154" cy="3165231"/>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Actors Discuss What's Next For Adira And Gray In 'Star Trek: Discovery'  Season Three… And Four – TrekMovie.com">
            <a:extLst>
              <a:ext uri="{FF2B5EF4-FFF2-40B4-BE49-F238E27FC236}">
                <a16:creationId xmlns:a16="http://schemas.microsoft.com/office/drawing/2014/main" id="{44C50917-1121-4CD4-A3B2-4E9CEDEDA0BD}"/>
              </a:ext>
            </a:extLst>
          </p:cNvPr>
          <p:cNvPicPr>
            <a:picLocks noChangeAspect="1" noChangeArrowheads="1"/>
          </p:cNvPicPr>
          <p:nvPr/>
        </p:nvPicPr>
        <p:blipFill rotWithShape="1">
          <a:blip r:embed="rId5" cstate="screen">
            <a:extLst>
              <a:ext uri="{28A0092B-C50C-407E-A947-70E740481C1C}">
                <a14:useLocalDpi xmlns:a14="http://schemas.microsoft.com/office/drawing/2010/main"/>
              </a:ext>
            </a:extLst>
          </a:blip>
          <a:srcRect/>
          <a:stretch/>
        </p:blipFill>
        <p:spPr bwMode="auto">
          <a:xfrm>
            <a:off x="1118671" y="2368609"/>
            <a:ext cx="2110154" cy="316523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6CB2C1D4-2DFD-403D-9E1B-36FCF2B079C1}"/>
              </a:ext>
            </a:extLst>
          </p:cNvPr>
          <p:cNvSpPr txBox="1"/>
          <p:nvPr/>
        </p:nvSpPr>
        <p:spPr>
          <a:xfrm>
            <a:off x="967462" y="1341972"/>
            <a:ext cx="6879063" cy="923330"/>
          </a:xfrm>
          <a:prstGeom prst="rect">
            <a:avLst/>
          </a:prstGeom>
          <a:noFill/>
        </p:spPr>
        <p:txBody>
          <a:bodyPr wrap="none" rtlCol="0">
            <a:spAutoFit/>
          </a:bodyPr>
          <a:lstStyle/>
          <a:p>
            <a:r>
              <a:rPr lang="en-GB" sz="5400" dirty="0"/>
              <a:t>What does trans mean?</a:t>
            </a:r>
          </a:p>
        </p:txBody>
      </p:sp>
    </p:spTree>
    <p:extLst>
      <p:ext uri="{BB962C8B-B14F-4D97-AF65-F5344CB8AC3E}">
        <p14:creationId xmlns:p14="http://schemas.microsoft.com/office/powerpoint/2010/main" val="3589640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349018C-CE53-4718-8045-7CBF94F85FC6}"/>
              </a:ext>
            </a:extLst>
          </p:cNvPr>
          <p:cNvSpPr txBox="1"/>
          <p:nvPr/>
        </p:nvSpPr>
        <p:spPr>
          <a:xfrm>
            <a:off x="165889" y="407669"/>
            <a:ext cx="7529428" cy="830997"/>
          </a:xfrm>
          <a:prstGeom prst="rect">
            <a:avLst/>
          </a:prstGeom>
          <a:noFill/>
        </p:spPr>
        <p:txBody>
          <a:bodyPr wrap="square" rtlCol="0">
            <a:spAutoFit/>
          </a:bodyPr>
          <a:lstStyle/>
          <a:p>
            <a:r>
              <a:rPr lang="en-US" sz="2400" u="sng" dirty="0">
                <a:latin typeface="Arial" panose="020B0604020202020204" pitchFamily="34" charset="0"/>
                <a:cs typeface="Arial" panose="020B0604020202020204" pitchFamily="34" charset="0"/>
              </a:rPr>
              <a:t>LO: </a:t>
            </a:r>
            <a:r>
              <a:rPr lang="en-GB" sz="2400" u="sng" dirty="0">
                <a:effectLst/>
                <a:latin typeface="Arial" panose="020B0604020202020204" pitchFamily="34" charset="0"/>
                <a:ea typeface="Calibri" panose="020F0502020204030204" pitchFamily="34" charset="0"/>
              </a:rPr>
              <a:t>To understand that some children have trans parents</a:t>
            </a:r>
            <a:endParaRPr lang="en-GB" sz="2400" u="sng" dirty="0">
              <a:latin typeface="Arial" panose="020B0604020202020204" pitchFamily="34" charset="0"/>
              <a:cs typeface="Arial" panose="020B0604020202020204" pitchFamily="34" charset="0"/>
            </a:endParaRPr>
          </a:p>
        </p:txBody>
      </p:sp>
      <p:pic>
        <p:nvPicPr>
          <p:cNvPr id="2050" name="Picture 2" descr="Hollyoaks star Annie Wallace reacts to THAT shock Sally and John Paul  twist: 'It can't stay secret forever'">
            <a:extLst>
              <a:ext uri="{FF2B5EF4-FFF2-40B4-BE49-F238E27FC236}">
                <a16:creationId xmlns:a16="http://schemas.microsoft.com/office/drawing/2014/main" id="{50336F7A-E08F-4FF7-85F5-260182A75885}"/>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708255" y="2711107"/>
            <a:ext cx="1328251" cy="199237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Who plays Louis McGerry? Holby City newcomer Tyler Luke Cunningham is a  veteran of Spider-Man!">
            <a:extLst>
              <a:ext uri="{FF2B5EF4-FFF2-40B4-BE49-F238E27FC236}">
                <a16:creationId xmlns:a16="http://schemas.microsoft.com/office/drawing/2014/main" id="{6A88502E-4FB5-48B8-A0E9-9D7BFED64FFD}"/>
              </a:ext>
            </a:extLst>
          </p:cNvPr>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a:stretch/>
        </p:blipFill>
        <p:spPr bwMode="auto">
          <a:xfrm>
            <a:off x="3475009" y="2711106"/>
            <a:ext cx="1328251" cy="199237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Actors Discuss What's Next For Adira And Gray In 'Star Trek: Discovery'  Season Three… And Four – TrekMovie.com">
            <a:extLst>
              <a:ext uri="{FF2B5EF4-FFF2-40B4-BE49-F238E27FC236}">
                <a16:creationId xmlns:a16="http://schemas.microsoft.com/office/drawing/2014/main" id="{44C50917-1121-4CD4-A3B2-4E9CEDEDA0BD}"/>
              </a:ext>
            </a:extLst>
          </p:cNvPr>
          <p:cNvPicPr>
            <a:picLocks noChangeAspect="1" noChangeArrowheads="1"/>
          </p:cNvPicPr>
          <p:nvPr/>
        </p:nvPicPr>
        <p:blipFill rotWithShape="1">
          <a:blip r:embed="rId5" cstate="screen">
            <a:extLst>
              <a:ext uri="{28A0092B-C50C-407E-A947-70E740481C1C}">
                <a14:useLocalDpi xmlns:a14="http://schemas.microsoft.com/office/drawing/2010/main"/>
              </a:ext>
            </a:extLst>
          </a:blip>
          <a:srcRect/>
          <a:stretch/>
        </p:blipFill>
        <p:spPr bwMode="auto">
          <a:xfrm>
            <a:off x="1241763" y="2711105"/>
            <a:ext cx="1328251" cy="199237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6CB2C1D4-2DFD-403D-9E1B-36FCF2B079C1}"/>
              </a:ext>
            </a:extLst>
          </p:cNvPr>
          <p:cNvSpPr txBox="1"/>
          <p:nvPr/>
        </p:nvSpPr>
        <p:spPr>
          <a:xfrm>
            <a:off x="967462" y="1177213"/>
            <a:ext cx="4640053" cy="646331"/>
          </a:xfrm>
          <a:prstGeom prst="rect">
            <a:avLst/>
          </a:prstGeom>
          <a:noFill/>
        </p:spPr>
        <p:txBody>
          <a:bodyPr wrap="none" rtlCol="0">
            <a:spAutoFit/>
          </a:bodyPr>
          <a:lstStyle/>
          <a:p>
            <a:r>
              <a:rPr lang="en-GB" sz="3600" dirty="0"/>
              <a:t>What does trans mean?</a:t>
            </a:r>
          </a:p>
        </p:txBody>
      </p:sp>
      <p:sp>
        <p:nvSpPr>
          <p:cNvPr id="2" name="TextBox 1">
            <a:extLst>
              <a:ext uri="{FF2B5EF4-FFF2-40B4-BE49-F238E27FC236}">
                <a16:creationId xmlns:a16="http://schemas.microsoft.com/office/drawing/2014/main" id="{39418FC2-682D-4C9D-805A-176CBB392E70}"/>
              </a:ext>
            </a:extLst>
          </p:cNvPr>
          <p:cNvSpPr txBox="1"/>
          <p:nvPr/>
        </p:nvSpPr>
        <p:spPr>
          <a:xfrm>
            <a:off x="967462" y="1823544"/>
            <a:ext cx="6727855" cy="830997"/>
          </a:xfrm>
          <a:prstGeom prst="rect">
            <a:avLst/>
          </a:prstGeom>
          <a:noFill/>
        </p:spPr>
        <p:txBody>
          <a:bodyPr wrap="square" rtlCol="0">
            <a:spAutoFit/>
          </a:bodyPr>
          <a:lstStyle/>
          <a:p>
            <a:r>
              <a:rPr lang="en-GB" sz="2400" dirty="0"/>
              <a:t>Someone is trans if their gender doesn’t match the label they were given at birth.</a:t>
            </a:r>
          </a:p>
        </p:txBody>
      </p:sp>
      <p:sp>
        <p:nvSpPr>
          <p:cNvPr id="11" name="TextBox 10">
            <a:extLst>
              <a:ext uri="{FF2B5EF4-FFF2-40B4-BE49-F238E27FC236}">
                <a16:creationId xmlns:a16="http://schemas.microsoft.com/office/drawing/2014/main" id="{EBBF1FFE-3A6A-466F-80D4-E0BAF0F7AD23}"/>
              </a:ext>
            </a:extLst>
          </p:cNvPr>
          <p:cNvSpPr txBox="1"/>
          <p:nvPr/>
        </p:nvSpPr>
        <p:spPr>
          <a:xfrm>
            <a:off x="857561" y="4703481"/>
            <a:ext cx="2092570" cy="1200329"/>
          </a:xfrm>
          <a:prstGeom prst="rect">
            <a:avLst/>
          </a:prstGeom>
          <a:noFill/>
        </p:spPr>
        <p:txBody>
          <a:bodyPr wrap="square" rtlCol="0">
            <a:spAutoFit/>
          </a:bodyPr>
          <a:lstStyle/>
          <a:p>
            <a:pPr algn="ctr"/>
            <a:r>
              <a:rPr lang="en-GB" b="1" dirty="0"/>
              <a:t>Non-binary</a:t>
            </a:r>
          </a:p>
          <a:p>
            <a:pPr algn="ctr"/>
            <a:r>
              <a:rPr lang="en-GB">
                <a:latin typeface="Calibri" panose="020F0502020204030204" pitchFamily="34" charset="0"/>
                <a:ea typeface="Calibri" panose="020F0502020204030204" pitchFamily="34" charset="0"/>
              </a:rPr>
              <a:t>A</a:t>
            </a:r>
            <a:r>
              <a:rPr lang="en-GB" sz="1800">
                <a:effectLst/>
                <a:latin typeface="Calibri" panose="020F0502020204030204" pitchFamily="34" charset="0"/>
                <a:ea typeface="Calibri" panose="020F0502020204030204" pitchFamily="34" charset="0"/>
              </a:rPr>
              <a:t> person who is not a boy/man </a:t>
            </a:r>
            <a:r>
              <a:rPr lang="en-GB" sz="1800" b="1">
                <a:effectLst/>
                <a:latin typeface="Calibri" panose="020F0502020204030204" pitchFamily="34" charset="0"/>
                <a:ea typeface="Calibri" panose="020F0502020204030204" pitchFamily="34" charset="0"/>
              </a:rPr>
              <a:t>and</a:t>
            </a:r>
            <a:r>
              <a:rPr lang="en-GB" sz="1800">
                <a:effectLst/>
                <a:latin typeface="Calibri" panose="020F0502020204030204" pitchFamily="34" charset="0"/>
                <a:ea typeface="Calibri" panose="020F0502020204030204" pitchFamily="34" charset="0"/>
              </a:rPr>
              <a:t> not a girl/woman.</a:t>
            </a:r>
            <a:endParaRPr lang="en-GB" sz="1600" dirty="0"/>
          </a:p>
        </p:txBody>
      </p:sp>
      <p:sp>
        <p:nvSpPr>
          <p:cNvPr id="13" name="TextBox 12">
            <a:extLst>
              <a:ext uri="{FF2B5EF4-FFF2-40B4-BE49-F238E27FC236}">
                <a16:creationId xmlns:a16="http://schemas.microsoft.com/office/drawing/2014/main" id="{DEFE3BB6-9A86-484C-8B5E-75EDF25CEC34}"/>
              </a:ext>
            </a:extLst>
          </p:cNvPr>
          <p:cNvSpPr txBox="1"/>
          <p:nvPr/>
        </p:nvSpPr>
        <p:spPr>
          <a:xfrm>
            <a:off x="3094892" y="4703483"/>
            <a:ext cx="2092570" cy="1200329"/>
          </a:xfrm>
          <a:prstGeom prst="rect">
            <a:avLst/>
          </a:prstGeom>
          <a:noFill/>
        </p:spPr>
        <p:txBody>
          <a:bodyPr wrap="square" rtlCol="0">
            <a:spAutoFit/>
          </a:bodyPr>
          <a:lstStyle/>
          <a:p>
            <a:pPr algn="ctr"/>
            <a:r>
              <a:rPr lang="en-GB" b="1" dirty="0"/>
              <a:t>Trans man</a:t>
            </a:r>
          </a:p>
          <a:p>
            <a:pPr algn="ctr"/>
            <a:r>
              <a:rPr lang="en-GB" dirty="0"/>
              <a:t>A man who was given the label ‘girl’ when he was born.</a:t>
            </a:r>
            <a:endParaRPr lang="en-GB" sz="1600" dirty="0"/>
          </a:p>
        </p:txBody>
      </p:sp>
      <p:sp>
        <p:nvSpPr>
          <p:cNvPr id="14" name="TextBox 13">
            <a:extLst>
              <a:ext uri="{FF2B5EF4-FFF2-40B4-BE49-F238E27FC236}">
                <a16:creationId xmlns:a16="http://schemas.microsoft.com/office/drawing/2014/main" id="{1BC3A6E7-74CB-4831-B999-B32BD5E58BB3}"/>
              </a:ext>
            </a:extLst>
          </p:cNvPr>
          <p:cNvSpPr txBox="1"/>
          <p:nvPr/>
        </p:nvSpPr>
        <p:spPr>
          <a:xfrm>
            <a:off x="5326095" y="4702843"/>
            <a:ext cx="2092570" cy="1200329"/>
          </a:xfrm>
          <a:prstGeom prst="rect">
            <a:avLst/>
          </a:prstGeom>
          <a:noFill/>
        </p:spPr>
        <p:txBody>
          <a:bodyPr wrap="square" rtlCol="0">
            <a:spAutoFit/>
          </a:bodyPr>
          <a:lstStyle/>
          <a:p>
            <a:pPr algn="ctr"/>
            <a:r>
              <a:rPr lang="en-GB" b="1" dirty="0"/>
              <a:t>Trans woman</a:t>
            </a:r>
          </a:p>
          <a:p>
            <a:pPr algn="ctr"/>
            <a:r>
              <a:rPr lang="en-GB" dirty="0"/>
              <a:t>A woman who was given the label ‘boy’ when she was born.</a:t>
            </a:r>
            <a:endParaRPr lang="en-GB" sz="1600" dirty="0"/>
          </a:p>
        </p:txBody>
      </p:sp>
    </p:spTree>
    <p:extLst>
      <p:ext uri="{BB962C8B-B14F-4D97-AF65-F5344CB8AC3E}">
        <p14:creationId xmlns:p14="http://schemas.microsoft.com/office/powerpoint/2010/main" val="3680015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349018C-CE53-4718-8045-7CBF94F85FC6}"/>
              </a:ext>
            </a:extLst>
          </p:cNvPr>
          <p:cNvSpPr txBox="1"/>
          <p:nvPr/>
        </p:nvSpPr>
        <p:spPr>
          <a:xfrm>
            <a:off x="165889" y="407669"/>
            <a:ext cx="7529428" cy="830997"/>
          </a:xfrm>
          <a:prstGeom prst="rect">
            <a:avLst/>
          </a:prstGeom>
          <a:noFill/>
        </p:spPr>
        <p:txBody>
          <a:bodyPr wrap="square" rtlCol="0">
            <a:spAutoFit/>
          </a:bodyPr>
          <a:lstStyle/>
          <a:p>
            <a:r>
              <a:rPr lang="en-US" sz="2400" u="sng" dirty="0">
                <a:latin typeface="Arial" panose="020B0604020202020204" pitchFamily="34" charset="0"/>
                <a:cs typeface="Arial" panose="020B0604020202020204" pitchFamily="34" charset="0"/>
              </a:rPr>
              <a:t>LO: </a:t>
            </a:r>
            <a:r>
              <a:rPr lang="en-GB" sz="2400" u="sng" dirty="0">
                <a:effectLst/>
                <a:latin typeface="Arial" panose="020B0604020202020204" pitchFamily="34" charset="0"/>
                <a:ea typeface="Calibri" panose="020F0502020204030204" pitchFamily="34" charset="0"/>
              </a:rPr>
              <a:t>To understand that some children have trans parents</a:t>
            </a:r>
            <a:endParaRPr lang="en-GB" sz="2400" u="sng"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6CB2C1D4-2DFD-403D-9E1B-36FCF2B079C1}"/>
              </a:ext>
            </a:extLst>
          </p:cNvPr>
          <p:cNvSpPr txBox="1"/>
          <p:nvPr/>
        </p:nvSpPr>
        <p:spPr>
          <a:xfrm>
            <a:off x="791616" y="1599244"/>
            <a:ext cx="2528513" cy="646331"/>
          </a:xfrm>
          <a:prstGeom prst="rect">
            <a:avLst/>
          </a:prstGeom>
          <a:noFill/>
        </p:spPr>
        <p:txBody>
          <a:bodyPr wrap="none" rtlCol="0">
            <a:spAutoFit/>
          </a:bodyPr>
          <a:lstStyle/>
          <a:p>
            <a:r>
              <a:rPr lang="en-GB" sz="3600" dirty="0"/>
              <a:t>May’s family</a:t>
            </a:r>
          </a:p>
        </p:txBody>
      </p:sp>
      <p:sp>
        <p:nvSpPr>
          <p:cNvPr id="2" name="TextBox 1">
            <a:extLst>
              <a:ext uri="{FF2B5EF4-FFF2-40B4-BE49-F238E27FC236}">
                <a16:creationId xmlns:a16="http://schemas.microsoft.com/office/drawing/2014/main" id="{39418FC2-682D-4C9D-805A-176CBB392E70}"/>
              </a:ext>
            </a:extLst>
          </p:cNvPr>
          <p:cNvSpPr txBox="1"/>
          <p:nvPr/>
        </p:nvSpPr>
        <p:spPr>
          <a:xfrm>
            <a:off x="791616" y="4702843"/>
            <a:ext cx="7930353" cy="830997"/>
          </a:xfrm>
          <a:prstGeom prst="rect">
            <a:avLst/>
          </a:prstGeom>
          <a:noFill/>
        </p:spPr>
        <p:txBody>
          <a:bodyPr wrap="square" rtlCol="0">
            <a:spAutoFit/>
          </a:bodyPr>
          <a:lstStyle/>
          <a:p>
            <a:pPr marL="342900" indent="-342900">
              <a:buFont typeface="Arial" panose="020B0604020202020204" pitchFamily="34" charset="0"/>
              <a:buChar char="•"/>
            </a:pPr>
            <a:r>
              <a:rPr lang="en-GB" sz="2400" dirty="0"/>
              <a:t>What does May’s family have in common with your family?</a:t>
            </a:r>
          </a:p>
          <a:p>
            <a:pPr marL="342900" indent="-342900">
              <a:buFont typeface="Arial" panose="020B0604020202020204" pitchFamily="34" charset="0"/>
              <a:buChar char="•"/>
            </a:pPr>
            <a:r>
              <a:rPr lang="en-GB" sz="2400" dirty="0"/>
              <a:t>What makes May’s family different to your family?</a:t>
            </a:r>
          </a:p>
        </p:txBody>
      </p:sp>
      <p:pic>
        <p:nvPicPr>
          <p:cNvPr id="6" name="Picture 5">
            <a:hlinkClick r:id="rId3"/>
            <a:extLst>
              <a:ext uri="{FF2B5EF4-FFF2-40B4-BE49-F238E27FC236}">
                <a16:creationId xmlns:a16="http://schemas.microsoft.com/office/drawing/2014/main" id="{0E0769B5-6CF6-468F-87E1-56C6B3E211F0}"/>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905608" y="2222669"/>
            <a:ext cx="3982915" cy="2374234"/>
          </a:xfrm>
          <a:prstGeom prst="rect">
            <a:avLst/>
          </a:prstGeom>
        </p:spPr>
      </p:pic>
    </p:spTree>
    <p:extLst>
      <p:ext uri="{BB962C8B-B14F-4D97-AF65-F5344CB8AC3E}">
        <p14:creationId xmlns:p14="http://schemas.microsoft.com/office/powerpoint/2010/main" val="1822115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349018C-CE53-4718-8045-7CBF94F85FC6}"/>
              </a:ext>
            </a:extLst>
          </p:cNvPr>
          <p:cNvSpPr txBox="1"/>
          <p:nvPr/>
        </p:nvSpPr>
        <p:spPr>
          <a:xfrm>
            <a:off x="165889" y="407669"/>
            <a:ext cx="7529428" cy="830997"/>
          </a:xfrm>
          <a:prstGeom prst="rect">
            <a:avLst/>
          </a:prstGeom>
          <a:noFill/>
        </p:spPr>
        <p:txBody>
          <a:bodyPr wrap="square" rtlCol="0">
            <a:spAutoFit/>
          </a:bodyPr>
          <a:lstStyle/>
          <a:p>
            <a:r>
              <a:rPr lang="en-US" sz="2400" u="sng" dirty="0">
                <a:latin typeface="Arial" panose="020B0604020202020204" pitchFamily="34" charset="0"/>
                <a:cs typeface="Arial" panose="020B0604020202020204" pitchFamily="34" charset="0"/>
              </a:rPr>
              <a:t>LO: </a:t>
            </a:r>
            <a:r>
              <a:rPr lang="en-GB" sz="2400" u="sng" dirty="0">
                <a:effectLst/>
                <a:latin typeface="Arial" panose="020B0604020202020204" pitchFamily="34" charset="0"/>
                <a:ea typeface="Calibri" panose="020F0502020204030204" pitchFamily="34" charset="0"/>
              </a:rPr>
              <a:t>To understand that some children have trans parents</a:t>
            </a:r>
            <a:endParaRPr lang="en-GB" sz="2400" u="sng"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6CB2C1D4-2DFD-403D-9E1B-36FCF2B079C1}"/>
              </a:ext>
            </a:extLst>
          </p:cNvPr>
          <p:cNvSpPr txBox="1"/>
          <p:nvPr/>
        </p:nvSpPr>
        <p:spPr>
          <a:xfrm>
            <a:off x="791616" y="1417999"/>
            <a:ext cx="4067588" cy="646331"/>
          </a:xfrm>
          <a:prstGeom prst="rect">
            <a:avLst/>
          </a:prstGeom>
          <a:noFill/>
        </p:spPr>
        <p:txBody>
          <a:bodyPr wrap="none" rtlCol="0">
            <a:spAutoFit/>
          </a:bodyPr>
          <a:lstStyle/>
          <a:p>
            <a:r>
              <a:rPr lang="en-GB" sz="3600" dirty="0"/>
              <a:t>What would you do?</a:t>
            </a:r>
          </a:p>
        </p:txBody>
      </p:sp>
      <p:sp>
        <p:nvSpPr>
          <p:cNvPr id="2" name="TextBox 1">
            <a:extLst>
              <a:ext uri="{FF2B5EF4-FFF2-40B4-BE49-F238E27FC236}">
                <a16:creationId xmlns:a16="http://schemas.microsoft.com/office/drawing/2014/main" id="{39418FC2-682D-4C9D-805A-176CBB392E70}"/>
              </a:ext>
            </a:extLst>
          </p:cNvPr>
          <p:cNvSpPr txBox="1"/>
          <p:nvPr/>
        </p:nvSpPr>
        <p:spPr>
          <a:xfrm>
            <a:off x="3829212" y="2167930"/>
            <a:ext cx="4794616" cy="3477875"/>
          </a:xfrm>
          <a:prstGeom prst="rect">
            <a:avLst/>
          </a:prstGeom>
          <a:noFill/>
        </p:spPr>
        <p:txBody>
          <a:bodyPr wrap="square" rtlCol="0">
            <a:spAutoFit/>
          </a:bodyPr>
          <a:lstStyle/>
          <a:p>
            <a:r>
              <a:rPr lang="en-US" sz="2000" dirty="0">
                <a:effectLst/>
                <a:latin typeface="Arial" panose="020B0604020202020204" pitchFamily="34" charset="0"/>
                <a:ea typeface="Times New Roman" panose="02020603050405020304" pitchFamily="18" charset="0"/>
              </a:rPr>
              <a:t>During a lesson about families, Izzy mentions that her dad is trans and that up until 2 years ago, she used to call him ‘mum’. </a:t>
            </a:r>
          </a:p>
          <a:p>
            <a:endParaRPr lang="en-US" sz="2000" dirty="0">
              <a:latin typeface="Arial" panose="020B0604020202020204" pitchFamily="34" charset="0"/>
              <a:ea typeface="Times New Roman" panose="02020603050405020304" pitchFamily="18" charset="0"/>
            </a:endParaRPr>
          </a:p>
          <a:p>
            <a:r>
              <a:rPr lang="en-US" sz="2000" dirty="0">
                <a:effectLst/>
                <a:latin typeface="Arial" panose="020B0604020202020204" pitchFamily="34" charset="0"/>
                <a:ea typeface="Times New Roman" panose="02020603050405020304" pitchFamily="18" charset="0"/>
              </a:rPr>
              <a:t>At playtime you overhear some children from the class gossiping about Izzy’s dad and making fun of him. </a:t>
            </a:r>
          </a:p>
          <a:p>
            <a:endParaRPr lang="en-US" sz="2000" dirty="0">
              <a:latin typeface="Arial" panose="020B0604020202020204" pitchFamily="34" charset="0"/>
              <a:ea typeface="Times New Roman" panose="02020603050405020304" pitchFamily="18" charset="0"/>
            </a:endParaRPr>
          </a:p>
          <a:p>
            <a:r>
              <a:rPr lang="en-US" sz="2000" dirty="0">
                <a:effectLst/>
                <a:latin typeface="Arial" panose="020B0604020202020204" pitchFamily="34" charset="0"/>
                <a:ea typeface="Times New Roman" panose="02020603050405020304" pitchFamily="18" charset="0"/>
              </a:rPr>
              <a:t>You notice that Izzy has overheard and that she looks upset.</a:t>
            </a:r>
            <a:endParaRPr lang="en-GB" sz="2000" dirty="0">
              <a:effectLst/>
              <a:latin typeface="Arial" panose="020B0604020202020204" pitchFamily="34" charset="0"/>
              <a:ea typeface="Times New Roman" panose="02020603050405020304" pitchFamily="18" charset="0"/>
            </a:endParaRPr>
          </a:p>
        </p:txBody>
      </p:sp>
      <p:pic>
        <p:nvPicPr>
          <p:cNvPr id="3074" name="Picture 2" descr="A Pregnant Trans Man Shares His Story | Evereden Journal">
            <a:extLst>
              <a:ext uri="{FF2B5EF4-FFF2-40B4-BE49-F238E27FC236}">
                <a16:creationId xmlns:a16="http://schemas.microsoft.com/office/drawing/2014/main" id="{E394D0BB-249A-4984-8B0A-5712560A4CC9}"/>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926309" y="2245575"/>
            <a:ext cx="2875085" cy="28750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4385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349018C-CE53-4718-8045-7CBF94F85FC6}"/>
              </a:ext>
            </a:extLst>
          </p:cNvPr>
          <p:cNvSpPr txBox="1"/>
          <p:nvPr/>
        </p:nvSpPr>
        <p:spPr>
          <a:xfrm>
            <a:off x="165889" y="407669"/>
            <a:ext cx="7529428" cy="830997"/>
          </a:xfrm>
          <a:prstGeom prst="rect">
            <a:avLst/>
          </a:prstGeom>
          <a:noFill/>
        </p:spPr>
        <p:txBody>
          <a:bodyPr wrap="square" rtlCol="0">
            <a:spAutoFit/>
          </a:bodyPr>
          <a:lstStyle/>
          <a:p>
            <a:r>
              <a:rPr lang="en-US" sz="2400" u="sng" dirty="0">
                <a:latin typeface="Arial" panose="020B0604020202020204" pitchFamily="34" charset="0"/>
                <a:cs typeface="Arial" panose="020B0604020202020204" pitchFamily="34" charset="0"/>
              </a:rPr>
              <a:t>LO: </a:t>
            </a:r>
            <a:r>
              <a:rPr lang="en-GB" sz="2400" u="sng" dirty="0">
                <a:effectLst/>
                <a:latin typeface="Arial" panose="020B0604020202020204" pitchFamily="34" charset="0"/>
                <a:ea typeface="Calibri" panose="020F0502020204030204" pitchFamily="34" charset="0"/>
              </a:rPr>
              <a:t>To understand that some children have trans parents</a:t>
            </a:r>
            <a:endParaRPr lang="en-GB" sz="2400" u="sng"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6CB2C1D4-2DFD-403D-9E1B-36FCF2B079C1}"/>
              </a:ext>
            </a:extLst>
          </p:cNvPr>
          <p:cNvSpPr txBox="1"/>
          <p:nvPr/>
        </p:nvSpPr>
        <p:spPr>
          <a:xfrm>
            <a:off x="967462" y="1341972"/>
            <a:ext cx="6727855" cy="1754326"/>
          </a:xfrm>
          <a:prstGeom prst="rect">
            <a:avLst/>
          </a:prstGeom>
          <a:noFill/>
        </p:spPr>
        <p:txBody>
          <a:bodyPr wrap="square" rtlCol="0">
            <a:spAutoFit/>
          </a:bodyPr>
          <a:lstStyle/>
          <a:p>
            <a:pPr algn="ctr"/>
            <a:r>
              <a:rPr lang="en-GB" sz="5400" dirty="0"/>
              <a:t>What was the message of the lesson?</a:t>
            </a:r>
          </a:p>
        </p:txBody>
      </p:sp>
      <p:pic>
        <p:nvPicPr>
          <p:cNvPr id="6" name="Picture 5" descr="A picture containing handwear, clothing&#10;&#10;Description automatically generated">
            <a:extLst>
              <a:ext uri="{FF2B5EF4-FFF2-40B4-BE49-F238E27FC236}">
                <a16:creationId xmlns:a16="http://schemas.microsoft.com/office/drawing/2014/main" id="{71CF12B8-3E31-4DF1-B992-8AFACBEF650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342725" y="3065802"/>
            <a:ext cx="2046960" cy="2450226"/>
          </a:xfrm>
          <a:prstGeom prst="rect">
            <a:avLst/>
          </a:prstGeom>
        </p:spPr>
      </p:pic>
      <p:sp>
        <p:nvSpPr>
          <p:cNvPr id="8" name="TextBox 7">
            <a:extLst>
              <a:ext uri="{FF2B5EF4-FFF2-40B4-BE49-F238E27FC236}">
                <a16:creationId xmlns:a16="http://schemas.microsoft.com/office/drawing/2014/main" id="{78C98661-D137-4A32-B1CE-57B4D18F4808}"/>
              </a:ext>
            </a:extLst>
          </p:cNvPr>
          <p:cNvSpPr txBox="1"/>
          <p:nvPr/>
        </p:nvSpPr>
        <p:spPr>
          <a:xfrm>
            <a:off x="2393517" y="5516028"/>
            <a:ext cx="3945375" cy="523220"/>
          </a:xfrm>
          <a:prstGeom prst="rect">
            <a:avLst/>
          </a:prstGeom>
          <a:noFill/>
        </p:spPr>
        <p:txBody>
          <a:bodyPr wrap="none" rtlCol="0">
            <a:spAutoFit/>
          </a:bodyPr>
          <a:lstStyle/>
          <a:p>
            <a:r>
              <a:rPr lang="en-GB" sz="2800" dirty="0"/>
              <a:t>Can you say it in 5 words?</a:t>
            </a:r>
          </a:p>
        </p:txBody>
      </p:sp>
    </p:spTree>
    <p:extLst>
      <p:ext uri="{BB962C8B-B14F-4D97-AF65-F5344CB8AC3E}">
        <p14:creationId xmlns:p14="http://schemas.microsoft.com/office/powerpoint/2010/main" val="1131300071"/>
      </p:ext>
    </p:extLst>
  </p:cSld>
  <p:clrMapOvr>
    <a:masterClrMapping/>
  </p:clrMapOvr>
</p:sld>
</file>

<file path=ppt/theme/theme1.xml><?xml version="1.0" encoding="utf-8"?>
<a:theme xmlns:a="http://schemas.openxmlformats.org/drawingml/2006/main" name="Stonewall_PP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Stonewall_PP_Template.potx</Template>
  <TotalTime>0</TotalTime>
  <Words>1075</Words>
  <Application>Microsoft Office PowerPoint</Application>
  <PresentationFormat>On-screen Show (4:3)</PresentationFormat>
  <Paragraphs>86</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Stonewall_PP_Template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2021-01-05T16:07:22Z</dcterms:created>
  <dcterms:modified xsi:type="dcterms:W3CDTF">2022-09-26T20:53:01Z</dcterms:modified>
</cp:coreProperties>
</file>