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11"/>
  </p:notesMasterIdLst>
  <p:handoutMasterIdLst>
    <p:handoutMasterId r:id="rId12"/>
  </p:handoutMasterIdLst>
  <p:sldIdLst>
    <p:sldId id="256" r:id="rId2"/>
    <p:sldId id="281" r:id="rId3"/>
    <p:sldId id="282" r:id="rId4"/>
    <p:sldId id="283" r:id="rId5"/>
    <p:sldId id="285" r:id="rId6"/>
    <p:sldId id="286" r:id="rId7"/>
    <p:sldId id="287" r:id="rId8"/>
    <p:sldId id="284" r:id="rId9"/>
    <p:sldId id="288"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175"/>
    <a:srgbClr val="0C0C0C"/>
    <a:srgbClr val="CD0920"/>
    <a:srgbClr val="2104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9A5BA4-0FF5-4C2F-BA02-BF353B03B199}" v="4" dt="2022-09-26T16:41:11.3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3689" autoAdjust="0"/>
  </p:normalViewPr>
  <p:slideViewPr>
    <p:cSldViewPr snapToGrid="0" snapToObjects="1">
      <p:cViewPr varScale="1">
        <p:scale>
          <a:sx n="54" d="100"/>
          <a:sy n="54" d="100"/>
        </p:scale>
        <p:origin x="164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C0F6F06-5850-BA48-850E-FCFA4C54607A}" type="datetimeFigureOut">
              <a:rPr lang="en-US" smtClean="0"/>
              <a:t>9/26/2022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E7C9902-0054-9242-AD24-B46328C07A67}" type="slidenum">
              <a:rPr lang="en-US" smtClean="0"/>
              <a:t>‹#›</a:t>
            </a:fld>
            <a:endParaRPr lang="en-US"/>
          </a:p>
        </p:txBody>
      </p:sp>
    </p:spTree>
    <p:extLst>
      <p:ext uri="{BB962C8B-B14F-4D97-AF65-F5344CB8AC3E}">
        <p14:creationId xmlns:p14="http://schemas.microsoft.com/office/powerpoint/2010/main" val="28898045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7147A-08AE-544F-8CBA-320E4A0D5078}" type="datetimeFigureOut">
              <a:rPr lang="en-US" smtClean="0"/>
              <a:t>9/26/2022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ADB596-D218-9D43-A4EC-2B51BE929992}" type="slidenum">
              <a:rPr lang="en-US" smtClean="0"/>
              <a:t>‹#›</a:t>
            </a:fld>
            <a:endParaRPr lang="en-US"/>
          </a:p>
        </p:txBody>
      </p:sp>
    </p:spTree>
    <p:extLst>
      <p:ext uri="{BB962C8B-B14F-4D97-AF65-F5344CB8AC3E}">
        <p14:creationId xmlns:p14="http://schemas.microsoft.com/office/powerpoint/2010/main" val="242147548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xfrm>
            <a:off x="1143000" y="685800"/>
            <a:ext cx="4572000" cy="3429000"/>
          </a:xfrm>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t>Visit </a:t>
            </a:r>
            <a:r>
              <a:rPr lang="en-US" dirty="0"/>
              <a:t>our website for the lesson plan to accompany this PowerPoint.</a:t>
            </a:r>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Ask children to tell a partner three things about their family.</a:t>
            </a:r>
          </a:p>
          <a:p>
            <a:pPr marL="540385" algn="just">
              <a:lnSpc>
                <a:spcPts val="1500"/>
              </a:lnSpc>
            </a:pPr>
            <a:r>
              <a:rPr lang="en-GB" sz="1800" dirty="0">
                <a:effectLst/>
                <a:latin typeface="Arial" panose="020B0604020202020204" pitchFamily="34" charset="0"/>
                <a:ea typeface="Calibri" panose="020F0502020204030204" pitchFamily="34" charset="0"/>
              </a:rPr>
              <a:t>Choose a few children to share with the class.</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r>
              <a:rPr lang="en-GB" sz="1800" dirty="0">
                <a:effectLst/>
                <a:latin typeface="Arial" panose="020B0604020202020204" pitchFamily="34" charset="0"/>
                <a:ea typeface="Times New Roman" panose="02020603050405020304" pitchFamily="18" charset="0"/>
              </a:rPr>
              <a:t>Ask the children: Is everybody’s family the same?</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Discuss that there are lots of things that make people’s families different and no two families are exactly the same.</a:t>
            </a:r>
          </a:p>
          <a:p>
            <a:pPr marL="540385" algn="just">
              <a:lnSpc>
                <a:spcPts val="1500"/>
              </a:lnSpc>
            </a:pPr>
            <a:endParaRPr lang="en-GB" sz="1800" dirty="0">
              <a:effectLst/>
              <a:latin typeface="Arial" panose="020B0604020202020204" pitchFamily="34" charset="0"/>
              <a:ea typeface="Times New Roman" panose="02020603050405020304" pitchFamily="18" charset="0"/>
            </a:endParaRPr>
          </a:p>
          <a:p>
            <a:pPr marL="540385" algn="just">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2</a:t>
            </a:fld>
            <a:endParaRPr lang="en-US"/>
          </a:p>
        </p:txBody>
      </p:sp>
    </p:spTree>
    <p:extLst>
      <p:ext uri="{BB962C8B-B14F-4D97-AF65-F5344CB8AC3E}">
        <p14:creationId xmlns:p14="http://schemas.microsoft.com/office/powerpoint/2010/main" val="120982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just">
              <a:lnSpc>
                <a:spcPts val="1500"/>
              </a:lnSpc>
            </a:pPr>
            <a:r>
              <a:rPr lang="en-GB" sz="1800" dirty="0">
                <a:effectLst/>
                <a:latin typeface="Arial" panose="020B0604020202020204" pitchFamily="34" charset="0"/>
                <a:ea typeface="Times New Roman" panose="02020603050405020304" pitchFamily="18" charset="0"/>
              </a:rPr>
              <a:t>Explain that today the children are going to be listening to a story about a child and someone in their family.</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As a class, read ‘My Maddy’ by Gayle Pitman.</a:t>
            </a:r>
          </a:p>
          <a:p>
            <a:pPr marL="540385" algn="just">
              <a:lnSpc>
                <a:spcPts val="1500"/>
              </a:lnSpc>
            </a:pPr>
            <a:r>
              <a:rPr lang="en-GB" sz="1800" dirty="0">
                <a:effectLst/>
                <a:latin typeface="Arial" panose="020B0604020202020204" pitchFamily="34" charset="0"/>
                <a:ea typeface="Times New Roman" panose="02020603050405020304" pitchFamily="18" charset="0"/>
              </a:rPr>
              <a:t> </a:t>
            </a:r>
          </a:p>
          <a:p>
            <a:pPr marL="540385" algn="just">
              <a:lnSpc>
                <a:spcPts val="1500"/>
              </a:lnSpc>
            </a:pPr>
            <a:r>
              <a:rPr lang="en-GB" sz="1800" dirty="0">
                <a:effectLst/>
                <a:latin typeface="Arial" panose="020B0604020202020204" pitchFamily="34" charset="0"/>
                <a:ea typeface="Times New Roman" panose="02020603050405020304" pitchFamily="18" charset="0"/>
              </a:rPr>
              <a:t>As a class, discuss: </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Why does the child call their parent Maddy? Talk about the fact that their Maddy is neither a man, nor a woman – they’re non-binary.</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How is Maddy similar to your parents/carers?</a:t>
            </a:r>
          </a:p>
          <a:p>
            <a:pPr marL="883285" indent="-342900" algn="just">
              <a:lnSpc>
                <a:spcPts val="1500"/>
              </a:lnSpc>
              <a:buAutoNum type="arabicPeriod"/>
            </a:pPr>
            <a:r>
              <a:rPr lang="en-GB" sz="1800" dirty="0">
                <a:effectLst/>
                <a:latin typeface="Arial" panose="020B0604020202020204" pitchFamily="34" charset="0"/>
                <a:ea typeface="Times New Roman" panose="02020603050405020304" pitchFamily="18" charset="0"/>
              </a:rPr>
              <a:t>How is Maddy different to your parents/carers?</a:t>
            </a:r>
          </a:p>
          <a:p>
            <a:pPr marL="883285" indent="-342900" algn="just">
              <a:lnSpc>
                <a:spcPts val="1500"/>
              </a:lnSpc>
              <a:buAutoNum type="arabicPeriod"/>
            </a:pPr>
            <a:r>
              <a:rPr lang="en-GB" sz="1800" dirty="0">
                <a:effectLst/>
                <a:latin typeface="Arial" panose="020B0604020202020204" pitchFamily="34" charset="0"/>
                <a:ea typeface="Calibri" panose="020F0502020204030204" pitchFamily="34" charset="0"/>
              </a:rPr>
              <a:t>What does the child like to do with their Maddy? </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3</a:t>
            </a:fld>
            <a:endParaRPr lang="en-US"/>
          </a:p>
        </p:txBody>
      </p:sp>
    </p:spTree>
    <p:extLst>
      <p:ext uri="{BB962C8B-B14F-4D97-AF65-F5344CB8AC3E}">
        <p14:creationId xmlns:p14="http://schemas.microsoft.com/office/powerpoint/2010/main" val="3115197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Ask the children: What is a survey?</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4</a:t>
            </a:fld>
            <a:endParaRPr lang="en-US"/>
          </a:p>
        </p:txBody>
      </p:sp>
    </p:spTree>
    <p:extLst>
      <p:ext uri="{BB962C8B-B14F-4D97-AF65-F5344CB8AC3E}">
        <p14:creationId xmlns:p14="http://schemas.microsoft.com/office/powerpoint/2010/main" val="1651542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Discuss what a survey is, reflect back on surveys may have conducted in the past. You may wish to reflect on the Census, which is the largest survey in the country.</a:t>
            </a:r>
          </a:p>
          <a:p>
            <a:pPr marL="540385" algn="l">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5</a:t>
            </a:fld>
            <a:endParaRPr lang="en-US"/>
          </a:p>
        </p:txBody>
      </p:sp>
    </p:spTree>
    <p:extLst>
      <p:ext uri="{BB962C8B-B14F-4D97-AF65-F5344CB8AC3E}">
        <p14:creationId xmlns:p14="http://schemas.microsoft.com/office/powerpoint/2010/main" val="403748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Discuss what we need to consider when conducting a survey </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What are we asking?</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How are we recording answers? (model using tally marks)</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How will we make sure we don’t ask someone twice?</a:t>
            </a:r>
          </a:p>
          <a:p>
            <a:pPr marL="540385" algn="l">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6</a:t>
            </a:fld>
            <a:endParaRPr lang="en-US"/>
          </a:p>
        </p:txBody>
      </p:sp>
    </p:spTree>
    <p:extLst>
      <p:ext uri="{BB962C8B-B14F-4D97-AF65-F5344CB8AC3E}">
        <p14:creationId xmlns:p14="http://schemas.microsoft.com/office/powerpoint/2010/main" val="1690722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Discuss what we need to consider when conducting a survey </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What are we asking?</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How are we recording answers? (model using tally marks)</a:t>
            </a:r>
          </a:p>
          <a:p>
            <a:pPr marL="826135" indent="-285750" algn="l">
              <a:lnSpc>
                <a:spcPts val="1500"/>
              </a:lnSpc>
              <a:buFontTx/>
              <a:buChar char="-"/>
            </a:pPr>
            <a:r>
              <a:rPr lang="en-GB" sz="1800" dirty="0">
                <a:effectLst/>
                <a:latin typeface="Arial" panose="020B0604020202020204" pitchFamily="34" charset="0"/>
                <a:ea typeface="Times New Roman" panose="02020603050405020304" pitchFamily="18" charset="0"/>
              </a:rPr>
              <a:t>How will we make sure we don’t ask someone twice?</a:t>
            </a:r>
          </a:p>
          <a:p>
            <a:pPr marL="540385" algn="l">
              <a:lnSpc>
                <a:spcPts val="1500"/>
              </a:lnSpc>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7</a:t>
            </a:fld>
            <a:endParaRPr lang="en-US"/>
          </a:p>
        </p:txBody>
      </p:sp>
    </p:spTree>
    <p:extLst>
      <p:ext uri="{BB962C8B-B14F-4D97-AF65-F5344CB8AC3E}">
        <p14:creationId xmlns:p14="http://schemas.microsoft.com/office/powerpoint/2010/main" val="12139863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GB" sz="1800" dirty="0">
                <a:effectLst/>
                <a:latin typeface="Arial" panose="020B0604020202020204" pitchFamily="34" charset="0"/>
                <a:ea typeface="Times New Roman" panose="02020603050405020304" pitchFamily="18" charset="0"/>
              </a:rPr>
              <a:t>Explain to the children that they’re going to conduct a survey about the different families in the class.</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In pairs, children decide what their survey question is going to be. They can think of their own question, but it has to help them to find out different people’s families.</a:t>
            </a:r>
          </a:p>
          <a:p>
            <a:pPr marL="540385" algn="l">
              <a:lnSpc>
                <a:spcPts val="1500"/>
              </a:lnSpc>
            </a:pPr>
            <a:r>
              <a:rPr lang="en-GB" sz="1800" dirty="0">
                <a:effectLst/>
                <a:latin typeface="Arial" panose="020B0604020202020204" pitchFamily="34" charset="0"/>
                <a:ea typeface="Times New Roman" panose="02020603050405020304" pitchFamily="18" charset="0"/>
              </a:rPr>
              <a:t> </a:t>
            </a:r>
          </a:p>
          <a:p>
            <a:pPr marL="540385" algn="l">
              <a:lnSpc>
                <a:spcPts val="1500"/>
              </a:lnSpc>
            </a:pPr>
            <a:r>
              <a:rPr lang="en-GB" sz="1800" dirty="0">
                <a:effectLst/>
                <a:latin typeface="Arial" panose="020B0604020202020204" pitchFamily="34" charset="0"/>
                <a:ea typeface="Times New Roman" panose="02020603050405020304" pitchFamily="18" charset="0"/>
              </a:rPr>
              <a:t>Possible questions could include:</a:t>
            </a:r>
          </a:p>
          <a:p>
            <a:pPr marL="826135" indent="-285750" algn="l">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How many people are in your family?</a:t>
            </a:r>
          </a:p>
          <a:p>
            <a:pPr marL="826135" indent="-285750" algn="l">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How many siblings do you have?</a:t>
            </a:r>
          </a:p>
          <a:p>
            <a:pPr marL="826135" indent="-285750" algn="l">
              <a:lnSpc>
                <a:spcPts val="1500"/>
              </a:lnSpc>
              <a:buFont typeface="Arial" panose="020B0604020202020204" pitchFamily="34" charset="0"/>
              <a:buChar char="•"/>
            </a:pPr>
            <a:r>
              <a:rPr lang="en-GB" sz="1800" dirty="0">
                <a:effectLst/>
                <a:latin typeface="Arial" panose="020B0604020202020204" pitchFamily="34" charset="0"/>
                <a:ea typeface="Times New Roman" panose="02020603050405020304" pitchFamily="18" charset="0"/>
              </a:rPr>
              <a:t>What is your family’s favourite place to visit?</a:t>
            </a:r>
          </a:p>
          <a:p>
            <a:pPr marL="826135" indent="-285750" algn="l">
              <a:lnSpc>
                <a:spcPts val="1500"/>
              </a:lnSpc>
              <a:buFont typeface="Arial" panose="020B0604020202020204" pitchFamily="34" charset="0"/>
              <a:buChar char="•"/>
            </a:pPr>
            <a:endParaRPr lang="en-GB" sz="1800" dirty="0">
              <a:effectLst/>
              <a:latin typeface="Arial" panose="020B0604020202020204" pitchFamily="34" charset="0"/>
              <a:ea typeface="Times New Roman" panose="02020603050405020304" pitchFamily="18" charset="0"/>
            </a:endParaRPr>
          </a:p>
          <a:p>
            <a:pPr marL="540385" indent="0" algn="l">
              <a:lnSpc>
                <a:spcPts val="1500"/>
              </a:lnSpc>
              <a:buFont typeface="Arial" panose="020B0604020202020204" pitchFamily="34" charset="0"/>
              <a:buNone/>
            </a:pPr>
            <a:endParaRPr lang="en-GB" sz="1800" dirty="0">
              <a:effectLst/>
              <a:latin typeface="Arial" panose="020B0604020202020204" pitchFamily="34" charset="0"/>
              <a:ea typeface="Times New Roman" panose="02020603050405020304" pitchFamily="18" charset="0"/>
            </a:endParaRPr>
          </a:p>
          <a:p>
            <a:pPr marL="540385" marR="0" lvl="0" indent="0" algn="l" defTabSz="457200" rtl="0" eaLnBrk="1" fontAlgn="auto" latinLnBrk="0" hangingPunct="1">
              <a:lnSpc>
                <a:spcPts val="1500"/>
              </a:lnSpc>
              <a:spcBef>
                <a:spcPts val="0"/>
              </a:spcBef>
              <a:spcAft>
                <a:spcPts val="0"/>
              </a:spcAft>
              <a:buClrTx/>
              <a:buSzTx/>
              <a:buFont typeface="Arial" panose="020B0604020202020204" pitchFamily="34" charset="0"/>
              <a:buNone/>
              <a:tabLst/>
              <a:defRPr/>
            </a:pPr>
            <a:r>
              <a:rPr lang="en-US" sz="1800" dirty="0">
                <a:effectLst/>
                <a:latin typeface="Arial" panose="020B0604020202020204" pitchFamily="34" charset="0"/>
                <a:ea typeface="Times New Roman" panose="02020603050405020304" pitchFamily="18" charset="0"/>
              </a:rPr>
              <a:t>Children conduct their survey, using the survey template to help them.</a:t>
            </a:r>
            <a:endParaRPr lang="en-GB" sz="1800" dirty="0">
              <a:effectLst/>
              <a:latin typeface="Arial" panose="020B0604020202020204" pitchFamily="34" charset="0"/>
              <a:ea typeface="Times New Roman" panose="02020603050405020304" pitchFamily="18" charset="0"/>
            </a:endParaRPr>
          </a:p>
          <a:p>
            <a:pPr marL="540385" indent="0" algn="l">
              <a:lnSpc>
                <a:spcPts val="1500"/>
              </a:lnSpc>
              <a:buFont typeface="Arial" panose="020B0604020202020204" pitchFamily="34" charset="0"/>
              <a:buNone/>
            </a:pP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8</a:t>
            </a:fld>
            <a:endParaRPr lang="en-US"/>
          </a:p>
        </p:txBody>
      </p:sp>
    </p:spTree>
    <p:extLst>
      <p:ext uri="{BB962C8B-B14F-4D97-AF65-F5344CB8AC3E}">
        <p14:creationId xmlns:p14="http://schemas.microsoft.com/office/powerpoint/2010/main" val="36777252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40385" algn="l">
              <a:lnSpc>
                <a:spcPts val="1500"/>
              </a:lnSpc>
            </a:pPr>
            <a:r>
              <a:rPr lang="en-US" sz="1800" dirty="0">
                <a:effectLst/>
                <a:latin typeface="Arial" panose="020B0604020202020204" pitchFamily="34" charset="0"/>
                <a:ea typeface="Times New Roman" panose="02020603050405020304" pitchFamily="18" charset="0"/>
              </a:rPr>
              <a:t>Choose a pair to share the results of their survey. Discuss what they found. For example, most people had 2 siblings, but there were lots of people with fewer or more than that.</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Ask children to tell someone from another table what the results of their survey were.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a:p>
            <a:pPr marL="540385" algn="l">
              <a:lnSpc>
                <a:spcPts val="1500"/>
              </a:lnSpc>
            </a:pPr>
            <a:r>
              <a:rPr lang="en-US" sz="1800" dirty="0">
                <a:effectLst/>
                <a:latin typeface="Arial" panose="020B0604020202020204" pitchFamily="34" charset="0"/>
                <a:ea typeface="Times New Roman" panose="02020603050405020304" pitchFamily="18" charset="0"/>
              </a:rPr>
              <a:t>Ask children to tell their partner something that they learned in the lesson. </a:t>
            </a:r>
            <a:endParaRPr lang="en-GB" sz="1800" dirty="0">
              <a:effectLst/>
              <a:latin typeface="Arial" panose="020B060402020202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1ADB596-D218-9D43-A4EC-2B51BE929992}" type="slidenum">
              <a:rPr lang="en-US" smtClean="0"/>
              <a:t>9</a:t>
            </a:fld>
            <a:endParaRPr lang="en-US"/>
          </a:p>
        </p:txBody>
      </p:sp>
    </p:spTree>
    <p:extLst>
      <p:ext uri="{BB962C8B-B14F-4D97-AF65-F5344CB8AC3E}">
        <p14:creationId xmlns:p14="http://schemas.microsoft.com/office/powerpoint/2010/main" val="3677725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DF3A28-B259-DC42-8C10-1F43EA05D7FC}"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345784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729C6-720C-CD4A-80B4-454A0ED44C0B}"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81328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781F29-62E0-D24B-95F3-AC826BB0C4B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558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8E4B3A-F2EA-B846-BCE5-6613D2067B0F}"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1177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415AF7-02B2-284E-982F-99996CD86E97}" type="datetime1">
              <a:rPr lang="en-GB" smtClean="0"/>
              <a:t>26/09/2022</a:t>
            </a:fld>
            <a:endParaRPr lang="en-US"/>
          </a:p>
        </p:txBody>
      </p:sp>
      <p:sp>
        <p:nvSpPr>
          <p:cNvPr id="5" name="Footer Placeholder 4"/>
          <p:cNvSpPr>
            <a:spLocks noGrp="1"/>
          </p:cNvSpPr>
          <p:nvPr>
            <p:ph type="ftr" sz="quarter" idx="11"/>
          </p:nvPr>
        </p:nvSpPr>
        <p:spPr/>
        <p:txBody>
          <a:bodyPr/>
          <a:lstStyle/>
          <a:p>
            <a:r>
              <a:rPr lang="en-US"/>
              <a:t>Presentation name here</a:t>
            </a:r>
          </a:p>
        </p:txBody>
      </p:sp>
      <p:sp>
        <p:nvSpPr>
          <p:cNvPr id="6" name="Slide Number Placeholder 5"/>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81065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AD8DF7B-F1BE-F642-9184-3ABB55409E1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55004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F669F-901A-0545-8E2D-3061FF532DF1}" type="datetime1">
              <a:rPr lang="en-GB" smtClean="0"/>
              <a:t>26/09/2022</a:t>
            </a:fld>
            <a:endParaRPr lang="en-US"/>
          </a:p>
        </p:txBody>
      </p:sp>
      <p:sp>
        <p:nvSpPr>
          <p:cNvPr id="8" name="Footer Placeholder 7"/>
          <p:cNvSpPr>
            <a:spLocks noGrp="1"/>
          </p:cNvSpPr>
          <p:nvPr>
            <p:ph type="ftr" sz="quarter" idx="11"/>
          </p:nvPr>
        </p:nvSpPr>
        <p:spPr/>
        <p:txBody>
          <a:bodyPr/>
          <a:lstStyle/>
          <a:p>
            <a:r>
              <a:rPr lang="en-US"/>
              <a:t>Presentation name here</a:t>
            </a:r>
          </a:p>
        </p:txBody>
      </p:sp>
      <p:sp>
        <p:nvSpPr>
          <p:cNvPr id="9" name="Slide Number Placeholder 8"/>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00936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97D41A3-5C84-AE48-80D5-CECD255030C9}" type="datetime1">
              <a:rPr lang="en-GB" smtClean="0"/>
              <a:t>26/09/2022</a:t>
            </a:fld>
            <a:endParaRPr lang="en-US"/>
          </a:p>
        </p:txBody>
      </p:sp>
      <p:sp>
        <p:nvSpPr>
          <p:cNvPr id="4" name="Footer Placeholder 3"/>
          <p:cNvSpPr>
            <a:spLocks noGrp="1"/>
          </p:cNvSpPr>
          <p:nvPr>
            <p:ph type="ftr" sz="quarter" idx="11"/>
          </p:nvPr>
        </p:nvSpPr>
        <p:spPr/>
        <p:txBody>
          <a:bodyPr/>
          <a:lstStyle/>
          <a:p>
            <a:r>
              <a:rPr lang="en-US"/>
              <a:t>Presentation name here</a:t>
            </a:r>
          </a:p>
        </p:txBody>
      </p:sp>
      <p:sp>
        <p:nvSpPr>
          <p:cNvPr id="5" name="Slide Number Placeholder 4"/>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357161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265686-31EB-BA46-AF93-7633D4C61FF4}" type="datetime1">
              <a:rPr lang="en-GB" smtClean="0"/>
              <a:t>26/09/2022</a:t>
            </a:fld>
            <a:endParaRPr lang="en-US"/>
          </a:p>
        </p:txBody>
      </p:sp>
      <p:sp>
        <p:nvSpPr>
          <p:cNvPr id="3" name="Footer Placeholder 2"/>
          <p:cNvSpPr>
            <a:spLocks noGrp="1"/>
          </p:cNvSpPr>
          <p:nvPr>
            <p:ph type="ftr" sz="quarter" idx="11"/>
          </p:nvPr>
        </p:nvSpPr>
        <p:spPr/>
        <p:txBody>
          <a:bodyPr/>
          <a:lstStyle/>
          <a:p>
            <a:r>
              <a:rPr lang="en-US"/>
              <a:t>Presentation name here</a:t>
            </a:r>
          </a:p>
        </p:txBody>
      </p:sp>
      <p:sp>
        <p:nvSpPr>
          <p:cNvPr id="4" name="Slide Number Placeholder 3"/>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4194621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458FB5-4CE1-7A43-B078-AB770DC5DE9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825688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FC52335-70CD-774C-B910-55CAAA9A0365}" type="datetime1">
              <a:rPr lang="en-GB" smtClean="0"/>
              <a:t>26/09/2022</a:t>
            </a:fld>
            <a:endParaRPr lang="en-US"/>
          </a:p>
        </p:txBody>
      </p:sp>
      <p:sp>
        <p:nvSpPr>
          <p:cNvPr id="6" name="Footer Placeholder 5"/>
          <p:cNvSpPr>
            <a:spLocks noGrp="1"/>
          </p:cNvSpPr>
          <p:nvPr>
            <p:ph type="ftr" sz="quarter" idx="11"/>
          </p:nvPr>
        </p:nvSpPr>
        <p:spPr/>
        <p:txBody>
          <a:bodyPr/>
          <a:lstStyle/>
          <a:p>
            <a:r>
              <a:rPr lang="en-US"/>
              <a:t>Presentation name here</a:t>
            </a:r>
          </a:p>
        </p:txBody>
      </p:sp>
      <p:sp>
        <p:nvSpPr>
          <p:cNvPr id="7" name="Slide Number Placeholder 6"/>
          <p:cNvSpPr>
            <a:spLocks noGrp="1"/>
          </p:cNvSpPr>
          <p:nvPr>
            <p:ph type="sldNum" sz="quarter" idx="12"/>
          </p:nvPr>
        </p:nvSpPr>
        <p:spPr/>
        <p:txBody>
          <a:bodyPr/>
          <a:lstStyle/>
          <a:p>
            <a:fld id="{C60CF922-CD15-2B46-8BE2-C98E4FA1F969}" type="slidenum">
              <a:rPr lang="en-US" smtClean="0"/>
              <a:t>‹#›</a:t>
            </a:fld>
            <a:endParaRPr lang="en-US"/>
          </a:p>
        </p:txBody>
      </p:sp>
    </p:spTree>
    <p:extLst>
      <p:ext uri="{BB962C8B-B14F-4D97-AF65-F5344CB8AC3E}">
        <p14:creationId xmlns:p14="http://schemas.microsoft.com/office/powerpoint/2010/main" val="2461556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A5A77A-91C6-0946-A8E3-AA51554AE327}" type="datetime1">
              <a:rPr lang="en-GB" smtClean="0"/>
              <a:t>26/09/2022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Presentation name here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0CF922-CD15-2B46-8BE2-C98E4FA1F969}" type="slidenum">
              <a:rPr lang="en-US" smtClean="0"/>
              <a:t>‹#›</a:t>
            </a:fld>
            <a:endParaRPr lang="en-US"/>
          </a:p>
        </p:txBody>
      </p:sp>
    </p:spTree>
    <p:extLst>
      <p:ext uri="{BB962C8B-B14F-4D97-AF65-F5344CB8AC3E}">
        <p14:creationId xmlns:p14="http://schemas.microsoft.com/office/powerpoint/2010/main" val="32527497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6175"/>
        </a:solidFill>
        <a:effectLst/>
      </p:bgPr>
    </p:bg>
    <p:spTree>
      <p:nvGrpSpPr>
        <p:cNvPr id="1" name=""/>
        <p:cNvGrpSpPr/>
        <p:nvPr/>
      </p:nvGrpSpPr>
      <p:grpSpPr>
        <a:xfrm>
          <a:off x="0" y="0"/>
          <a:ext cx="0" cy="0"/>
          <a:chOff x="0" y="0"/>
          <a:chExt cx="0" cy="0"/>
        </a:xfrm>
      </p:grpSpPr>
      <p:sp>
        <p:nvSpPr>
          <p:cNvPr id="123" name="Shape 123"/>
          <p:cNvSpPr/>
          <p:nvPr/>
        </p:nvSpPr>
        <p:spPr>
          <a:xfrm>
            <a:off x="288991" y="940459"/>
            <a:ext cx="8566019" cy="5286062"/>
          </a:xfrm>
          <a:prstGeom prst="rect">
            <a:avLst/>
          </a:prstGeom>
          <a:ln w="12700">
            <a:miter lim="400000"/>
          </a:ln>
          <a:extLst>
            <a:ext uri="{C572A759-6A51-4108-AA02-DFA0A04FC94B}">
              <ma14:wrappingTextBoxFlag xmlns:ma14="http://schemas.microsoft.com/office/mac/drawingml/2011/main" xmlns="" val="1"/>
            </a:ext>
          </a:extLst>
        </p:spPr>
        <p:txBody>
          <a:bodyPr wrap="square" lIns="34289" rIns="34289">
            <a:spAutoFit/>
          </a:bodyPr>
          <a:lstStyle/>
          <a:p>
            <a:r>
              <a:rPr lang="en-GB" sz="2700" b="1" dirty="0">
                <a:solidFill>
                  <a:schemeClr val="bg1"/>
                </a:solidFill>
                <a:latin typeface="Arial" panose="020B0604020202020204" pitchFamily="34" charset="0"/>
                <a:cs typeface="Arial" panose="020B0604020202020204" pitchFamily="34" charset="0"/>
              </a:rPr>
              <a:t>PowerPoint template to accompany the Everybody’s Family is </a:t>
            </a:r>
            <a:r>
              <a:rPr lang="en-GB" sz="2700" b="1">
                <a:solidFill>
                  <a:schemeClr val="bg1"/>
                </a:solidFill>
                <a:latin typeface="Arial" panose="020B0604020202020204" pitchFamily="34" charset="0"/>
                <a:cs typeface="Arial" panose="020B0604020202020204" pitchFamily="34" charset="0"/>
              </a:rPr>
              <a:t>Different RSHE lesson </a:t>
            </a:r>
            <a:r>
              <a:rPr lang="en-GB" sz="2700" b="1" dirty="0">
                <a:solidFill>
                  <a:schemeClr val="bg1"/>
                </a:solidFill>
                <a:latin typeface="Arial" panose="020B0604020202020204" pitchFamily="34" charset="0"/>
                <a:cs typeface="Arial" panose="020B0604020202020204" pitchFamily="34" charset="0"/>
              </a:rPr>
              <a:t>pack for:</a:t>
            </a:r>
          </a:p>
          <a:p>
            <a:endParaRPr lang="en-GB" sz="1500" dirty="0">
              <a:solidFill>
                <a:schemeClr val="bg1"/>
              </a:solidFill>
              <a:latin typeface="Arial" panose="020B0604020202020204" pitchFamily="34" charset="0"/>
              <a:cs typeface="Arial" panose="020B0604020202020204" pitchFamily="34" charset="0"/>
            </a:endParaRPr>
          </a:p>
          <a:p>
            <a:pPr marL="257175" indent="-257175">
              <a:buFont typeface="Arial" panose="020B0604020202020204" pitchFamily="34" charset="0"/>
              <a:buChar char="•"/>
            </a:pPr>
            <a:r>
              <a:rPr lang="en-US" sz="1200" dirty="0">
                <a:solidFill>
                  <a:schemeClr val="bg1"/>
                </a:solidFill>
                <a:latin typeface="Arial" panose="020B0604020202020204" pitchFamily="34" charset="0"/>
                <a:cs typeface="Arial" panose="020B0604020202020204" pitchFamily="34" charset="0"/>
              </a:rPr>
              <a:t>Key Stage 1 - England</a:t>
            </a:r>
          </a:p>
          <a:p>
            <a:endParaRPr lang="en-US" sz="150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We know that good teaching is tailored to meet the needs of the children or young people in each individual class. </a:t>
            </a:r>
            <a:r>
              <a:rPr lang="en-US" sz="1050" dirty="0">
                <a:solidFill>
                  <a:schemeClr val="bg1"/>
                </a:solidFill>
                <a:latin typeface="Arial" panose="020B0604020202020204" pitchFamily="34" charset="0"/>
                <a:cs typeface="Arial" panose="020B0604020202020204" pitchFamily="34" charset="0"/>
              </a:rPr>
              <a:t>That’s why we’ve created this editable PowerPoint template – feel free to adapt it to suit your teaching context or to add your school or college slide template to the background.</a:t>
            </a:r>
          </a:p>
          <a:p>
            <a:endParaRPr lang="en-US" sz="1500" dirty="0">
              <a:solidFill>
                <a:schemeClr val="bg1"/>
              </a:solidFill>
              <a:latin typeface="Arial" panose="020B0604020202020204" pitchFamily="34" charset="0"/>
              <a:cs typeface="Arial" panose="020B0604020202020204" pitchFamily="34" charset="0"/>
            </a:endParaRPr>
          </a:p>
          <a:p>
            <a:r>
              <a:rPr lang="en-US" sz="1050" b="1" dirty="0">
                <a:solidFill>
                  <a:schemeClr val="bg1"/>
                </a:solidFill>
                <a:latin typeface="Arial" panose="020B0604020202020204" pitchFamily="34" charset="0"/>
                <a:cs typeface="Arial" panose="020B0604020202020204" pitchFamily="34" charset="0"/>
              </a:rPr>
              <a:t>Who are Stonewall?</a:t>
            </a:r>
          </a:p>
          <a:p>
            <a:r>
              <a:rPr lang="en-GB" sz="1050" dirty="0">
                <a:solidFill>
                  <a:schemeClr val="bg1"/>
                </a:solidFill>
                <a:latin typeface="Arial" panose="020B0604020202020204" pitchFamily="34" charset="0"/>
                <a:cs typeface="Arial" panose="020B0604020202020204" pitchFamily="34" charset="0"/>
              </a:rPr>
              <a:t>This resource is produced by Stonewall, a UK-based charity that stands for the freedom, equity and potential of all lesbian, gay, bi, trans, queer, questioning and ace (LGBTQ+) people. At Stonewall, we imagine a world where LGBTQ+ people everywhere can live our lives to the full. Founded in London in 1989, we now work in each nation of the UK and have established partnerships across the globe. Over the last three decades, we have created transformative change in the lives of LGBTQ+ people in the UK, helping win equal rights around marriage, having children and inclusive education.</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Our campaigns drive positive change for our communities, and our sustained change and empowerment programmes ensure that LGBTQ+ people can thrive throughout our lives. We make sure that the world hears and learns from our communities, and our work is grounded in evidence and expertise.</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Stonewall is proud to provide information, support and guidance on LGBTQ+ inclusion; working towards a world where we’re all free to be. This does not constitute legal advice, and is not intended to be a substitute for legal counsel on any subject matter. To find out more about our work, visit us at www.stonewall.org.uk.   </a:t>
            </a:r>
          </a:p>
          <a:p>
            <a:endParaRPr lang="en-GB" sz="1050" dirty="0">
              <a:solidFill>
                <a:schemeClr val="bg1"/>
              </a:solidFill>
              <a:latin typeface="Arial" panose="020B0604020202020204" pitchFamily="34" charset="0"/>
              <a:cs typeface="Arial" panose="020B0604020202020204" pitchFamily="34" charset="0"/>
            </a:endParaRPr>
          </a:p>
          <a:p>
            <a:r>
              <a:rPr lang="en-GB" sz="1050" dirty="0">
                <a:solidFill>
                  <a:schemeClr val="bg1"/>
                </a:solidFill>
                <a:latin typeface="Arial" panose="020B0604020202020204" pitchFamily="34" charset="0"/>
                <a:cs typeface="Arial" panose="020B0604020202020204" pitchFamily="34" charset="0"/>
              </a:rPr>
              <a:t>Registered Charity No 1101255 (England and Wales) and SC039681 (Scotland)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F1419BBD-5ABF-4051-A964-CD6FAB7AF1E0}"/>
              </a:ext>
            </a:extLst>
          </p:cNvPr>
          <p:cNvSpPr txBox="1"/>
          <p:nvPr/>
        </p:nvSpPr>
        <p:spPr>
          <a:xfrm>
            <a:off x="456243" y="2928584"/>
            <a:ext cx="8488581" cy="1015663"/>
          </a:xfrm>
          <a:prstGeom prst="rect">
            <a:avLst/>
          </a:prstGeom>
          <a:noFill/>
        </p:spPr>
        <p:txBody>
          <a:bodyPr wrap="square" rtlCol="0">
            <a:spAutoFit/>
          </a:bodyPr>
          <a:lstStyle/>
          <a:p>
            <a:pPr algn="ctr"/>
            <a:r>
              <a:rPr lang="en-GB" sz="6000" dirty="0"/>
              <a:t>3 facts about your family</a:t>
            </a:r>
            <a:endParaRPr lang="en-GB" sz="1200" dirty="0"/>
          </a:p>
        </p:txBody>
      </p:sp>
      <p:pic>
        <p:nvPicPr>
          <p:cNvPr id="8" name="Picture 7">
            <a:extLst>
              <a:ext uri="{FF2B5EF4-FFF2-40B4-BE49-F238E27FC236}">
                <a16:creationId xmlns:a16="http://schemas.microsoft.com/office/drawing/2014/main" id="{F03E95E9-6884-4009-B9D5-D435DA2DA2D6}"/>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170631" y="4127379"/>
            <a:ext cx="1845510" cy="1481548"/>
          </a:xfrm>
          <a:prstGeom prst="rect">
            <a:avLst/>
          </a:prstGeom>
        </p:spPr>
      </p:pic>
      <p:pic>
        <p:nvPicPr>
          <p:cNvPr id="9" name="Picture 8">
            <a:extLst>
              <a:ext uri="{FF2B5EF4-FFF2-40B4-BE49-F238E27FC236}">
                <a16:creationId xmlns:a16="http://schemas.microsoft.com/office/drawing/2014/main" id="{05ABF536-C23F-491B-B01C-0119B0B1D1A2}"/>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101907" y="1059274"/>
            <a:ext cx="1394013" cy="1769561"/>
          </a:xfrm>
          <a:prstGeom prst="rect">
            <a:avLst/>
          </a:prstGeom>
        </p:spPr>
      </p:pic>
      <p:pic>
        <p:nvPicPr>
          <p:cNvPr id="13" name="Picture 12">
            <a:extLst>
              <a:ext uri="{FF2B5EF4-FFF2-40B4-BE49-F238E27FC236}">
                <a16:creationId xmlns:a16="http://schemas.microsoft.com/office/drawing/2014/main" id="{ACB6D752-E4BD-4646-ADDF-559C04539A64}"/>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646106" y="4133308"/>
            <a:ext cx="1853189" cy="1478258"/>
          </a:xfrm>
          <a:prstGeom prst="rect">
            <a:avLst/>
          </a:prstGeom>
        </p:spPr>
      </p:pic>
      <p:pic>
        <p:nvPicPr>
          <p:cNvPr id="14" name="Picture 13">
            <a:extLst>
              <a:ext uri="{FF2B5EF4-FFF2-40B4-BE49-F238E27FC236}">
                <a16:creationId xmlns:a16="http://schemas.microsoft.com/office/drawing/2014/main" id="{FCEB070F-4FEB-45DD-B049-25CB141BC295}"/>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3646106" y="1005552"/>
            <a:ext cx="1394013" cy="1769561"/>
          </a:xfrm>
          <a:prstGeom prst="rect">
            <a:avLst/>
          </a:prstGeom>
        </p:spPr>
      </p:pic>
      <p:pic>
        <p:nvPicPr>
          <p:cNvPr id="16" name="Picture 15">
            <a:extLst>
              <a:ext uri="{FF2B5EF4-FFF2-40B4-BE49-F238E27FC236}">
                <a16:creationId xmlns:a16="http://schemas.microsoft.com/office/drawing/2014/main" id="{C992FDAB-3D7A-4FC6-8A41-F7FA35D64B9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1170631" y="1005551"/>
            <a:ext cx="1420787" cy="1769561"/>
          </a:xfrm>
          <a:prstGeom prst="rect">
            <a:avLst/>
          </a:prstGeom>
        </p:spPr>
      </p:pic>
      <p:pic>
        <p:nvPicPr>
          <p:cNvPr id="17" name="Picture 16">
            <a:extLst>
              <a:ext uri="{FF2B5EF4-FFF2-40B4-BE49-F238E27FC236}">
                <a16:creationId xmlns:a16="http://schemas.microsoft.com/office/drawing/2014/main" id="{ABB68D3F-A5A3-4C42-87E4-6C55C0642731}"/>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6101907" y="4127379"/>
            <a:ext cx="1845510" cy="1481639"/>
          </a:xfrm>
          <a:prstGeom prst="rect">
            <a:avLst/>
          </a:prstGeom>
        </p:spPr>
      </p:pic>
    </p:spTree>
    <p:extLst>
      <p:ext uri="{BB962C8B-B14F-4D97-AF65-F5344CB8AC3E}">
        <p14:creationId xmlns:p14="http://schemas.microsoft.com/office/powerpoint/2010/main" val="3064308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pic>
        <p:nvPicPr>
          <p:cNvPr id="1026" name="Picture 2" descr="My Maddy : Gayle E. Pitman : 9781433830440">
            <a:extLst>
              <a:ext uri="{FF2B5EF4-FFF2-40B4-BE49-F238E27FC236}">
                <a16:creationId xmlns:a16="http://schemas.microsoft.com/office/drawing/2014/main" id="{AE8ED774-ADC4-440C-BAC6-7A03B3D161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728111" y="1124138"/>
            <a:ext cx="3687778" cy="46097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7708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07BB4D3-EED1-48D6-817A-D25EEC4BA7CC}"/>
              </a:ext>
            </a:extLst>
          </p:cNvPr>
          <p:cNvSpPr txBox="1"/>
          <p:nvPr/>
        </p:nvSpPr>
        <p:spPr>
          <a:xfrm>
            <a:off x="327709" y="1291294"/>
            <a:ext cx="8488581" cy="4401205"/>
          </a:xfrm>
          <a:prstGeom prst="rect">
            <a:avLst/>
          </a:prstGeom>
          <a:noFill/>
        </p:spPr>
        <p:txBody>
          <a:bodyPr wrap="square" rtlCol="0">
            <a:spAutoFit/>
          </a:bodyPr>
          <a:lstStyle/>
          <a:p>
            <a:r>
              <a:rPr lang="en-GB" sz="4000" dirty="0"/>
              <a:t>Today we’re going to do a survey.</a:t>
            </a:r>
          </a:p>
          <a:p>
            <a:endParaRPr lang="en-GB" sz="4000" dirty="0"/>
          </a:p>
          <a:p>
            <a:endParaRPr lang="en-GB" sz="4000" dirty="0"/>
          </a:p>
          <a:p>
            <a:endParaRPr lang="en-GB" sz="4000" dirty="0"/>
          </a:p>
          <a:p>
            <a:endParaRPr lang="en-GB" sz="4000" dirty="0"/>
          </a:p>
          <a:p>
            <a:endParaRPr lang="en-GB" sz="4000" dirty="0"/>
          </a:p>
          <a:p>
            <a:r>
              <a:rPr lang="en-GB" sz="4000" dirty="0"/>
              <a:t>What is a survey?</a:t>
            </a:r>
            <a:endParaRPr lang="en-GB" sz="700" dirty="0"/>
          </a:p>
        </p:txBody>
      </p:sp>
      <p:pic>
        <p:nvPicPr>
          <p:cNvPr id="2057" name="Picture 9" descr="Diverse little classmates speaking near whiteboard during lesson at school">
            <a:extLst>
              <a:ext uri="{FF2B5EF4-FFF2-40B4-BE49-F238E27FC236}">
                <a16:creationId xmlns:a16="http://schemas.microsoft.com/office/drawing/2014/main" id="{1F10BA65-F957-4765-A26D-8099954831CB}"/>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059724" y="2033953"/>
            <a:ext cx="2989383" cy="26847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3660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07BB4D3-EED1-48D6-817A-D25EEC4BA7CC}"/>
              </a:ext>
            </a:extLst>
          </p:cNvPr>
          <p:cNvSpPr txBox="1"/>
          <p:nvPr/>
        </p:nvSpPr>
        <p:spPr>
          <a:xfrm>
            <a:off x="327709" y="1291294"/>
            <a:ext cx="8488581" cy="3170099"/>
          </a:xfrm>
          <a:prstGeom prst="rect">
            <a:avLst/>
          </a:prstGeom>
          <a:noFill/>
        </p:spPr>
        <p:txBody>
          <a:bodyPr wrap="square" rtlCol="0">
            <a:spAutoFit/>
          </a:bodyPr>
          <a:lstStyle/>
          <a:p>
            <a:r>
              <a:rPr lang="en-GB" sz="4000" dirty="0"/>
              <a:t>A survey is a way of finding an answer to certain types of question.</a:t>
            </a:r>
          </a:p>
          <a:p>
            <a:endParaRPr lang="en-GB" sz="4000" dirty="0"/>
          </a:p>
          <a:p>
            <a:endParaRPr lang="en-GB" sz="4000" dirty="0"/>
          </a:p>
          <a:p>
            <a:endParaRPr lang="en-GB" sz="4000" dirty="0"/>
          </a:p>
        </p:txBody>
      </p:sp>
      <p:pic>
        <p:nvPicPr>
          <p:cNvPr id="9" name="Picture 9" descr="Diverse little classmates speaking near whiteboard during lesson at school">
            <a:extLst>
              <a:ext uri="{FF2B5EF4-FFF2-40B4-BE49-F238E27FC236}">
                <a16:creationId xmlns:a16="http://schemas.microsoft.com/office/drawing/2014/main" id="{D88D225E-2E92-43B1-ADCA-BE3EAAC4C3DE}"/>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27709" y="2952834"/>
            <a:ext cx="2200718" cy="1976466"/>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4114A8E0-68B5-4C7E-BDE5-EA78F80CD367}"/>
              </a:ext>
            </a:extLst>
          </p:cNvPr>
          <p:cNvSpPr txBox="1"/>
          <p:nvPr/>
        </p:nvSpPr>
        <p:spPr>
          <a:xfrm>
            <a:off x="2743200" y="3125687"/>
            <a:ext cx="6073090" cy="1569660"/>
          </a:xfrm>
          <a:prstGeom prst="rect">
            <a:avLst/>
          </a:prstGeom>
          <a:noFill/>
        </p:spPr>
        <p:txBody>
          <a:bodyPr wrap="square">
            <a:spAutoFit/>
          </a:bodyPr>
          <a:lstStyle/>
          <a:p>
            <a:pPr marL="285750" indent="-285750">
              <a:buFont typeface="Arial" panose="020B0604020202020204" pitchFamily="34" charset="0"/>
              <a:buChar char="•"/>
            </a:pPr>
            <a:r>
              <a:rPr lang="en-GB" sz="2400" dirty="0"/>
              <a:t>What is Year 1’s favourite colour?</a:t>
            </a:r>
          </a:p>
          <a:p>
            <a:pPr marL="285750" indent="-285750">
              <a:buFont typeface="Arial" panose="020B0604020202020204" pitchFamily="34" charset="0"/>
              <a:buChar char="•"/>
            </a:pPr>
            <a:r>
              <a:rPr lang="en-GB" sz="2400" dirty="0"/>
              <a:t>How many children in Year 2 have a pet?</a:t>
            </a:r>
          </a:p>
          <a:p>
            <a:pPr marL="285750" indent="-285750">
              <a:buFont typeface="Arial" panose="020B0604020202020204" pitchFamily="34" charset="0"/>
              <a:buChar char="•"/>
            </a:pPr>
            <a:r>
              <a:rPr lang="en-GB" sz="2400" dirty="0"/>
              <a:t>How many people in Key Stage 1 have siblings?</a:t>
            </a:r>
          </a:p>
        </p:txBody>
      </p:sp>
    </p:spTree>
    <p:extLst>
      <p:ext uri="{BB962C8B-B14F-4D97-AF65-F5344CB8AC3E}">
        <p14:creationId xmlns:p14="http://schemas.microsoft.com/office/powerpoint/2010/main" val="41022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07BB4D3-EED1-48D6-817A-D25EEC4BA7CC}"/>
              </a:ext>
            </a:extLst>
          </p:cNvPr>
          <p:cNvSpPr txBox="1"/>
          <p:nvPr/>
        </p:nvSpPr>
        <p:spPr>
          <a:xfrm>
            <a:off x="327709" y="1291294"/>
            <a:ext cx="8488581" cy="2554545"/>
          </a:xfrm>
          <a:prstGeom prst="rect">
            <a:avLst/>
          </a:prstGeom>
          <a:noFill/>
        </p:spPr>
        <p:txBody>
          <a:bodyPr wrap="square" rtlCol="0">
            <a:spAutoFit/>
          </a:bodyPr>
          <a:lstStyle/>
          <a:p>
            <a:r>
              <a:rPr lang="en-GB" sz="4000" dirty="0"/>
              <a:t>What might be important when doing a survey?</a:t>
            </a:r>
          </a:p>
          <a:p>
            <a:endParaRPr lang="en-GB" sz="4000" dirty="0"/>
          </a:p>
          <a:p>
            <a:endParaRPr lang="en-GB" sz="4000" dirty="0"/>
          </a:p>
        </p:txBody>
      </p:sp>
      <p:pic>
        <p:nvPicPr>
          <p:cNvPr id="4098" name="Picture 2" descr="Girls on Desk Looking at Notebook">
            <a:extLst>
              <a:ext uri="{FF2B5EF4-FFF2-40B4-BE49-F238E27FC236}">
                <a16:creationId xmlns:a16="http://schemas.microsoft.com/office/drawing/2014/main" id="{CE8059D0-BC52-4C83-B14E-7116F4BC3795}"/>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489689" y="2681887"/>
            <a:ext cx="4297973" cy="2862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735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507BB4D3-EED1-48D6-817A-D25EEC4BA7CC}"/>
              </a:ext>
            </a:extLst>
          </p:cNvPr>
          <p:cNvSpPr txBox="1"/>
          <p:nvPr/>
        </p:nvSpPr>
        <p:spPr>
          <a:xfrm>
            <a:off x="327709" y="1291294"/>
            <a:ext cx="8488581" cy="1938992"/>
          </a:xfrm>
          <a:prstGeom prst="rect">
            <a:avLst/>
          </a:prstGeom>
          <a:noFill/>
        </p:spPr>
        <p:txBody>
          <a:bodyPr wrap="square" rtlCol="0">
            <a:spAutoFit/>
          </a:bodyPr>
          <a:lstStyle/>
          <a:p>
            <a:r>
              <a:rPr lang="en-GB" sz="4000" dirty="0"/>
              <a:t>We need to…</a:t>
            </a:r>
          </a:p>
          <a:p>
            <a:endParaRPr lang="en-GB" sz="4000" dirty="0"/>
          </a:p>
          <a:p>
            <a:endParaRPr lang="en-GB" sz="4000" dirty="0"/>
          </a:p>
        </p:txBody>
      </p:sp>
      <p:pic>
        <p:nvPicPr>
          <p:cNvPr id="4098" name="Picture 2" descr="Girls on Desk Looking at Notebook">
            <a:extLst>
              <a:ext uri="{FF2B5EF4-FFF2-40B4-BE49-F238E27FC236}">
                <a16:creationId xmlns:a16="http://schemas.microsoft.com/office/drawing/2014/main" id="{CE8059D0-BC52-4C83-B14E-7116F4BC3795}"/>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56309" y="2340857"/>
            <a:ext cx="2356847" cy="156966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BC52BCD-3BF9-4380-8BC3-983B220BD53F}"/>
              </a:ext>
            </a:extLst>
          </p:cNvPr>
          <p:cNvSpPr txBox="1"/>
          <p:nvPr/>
        </p:nvSpPr>
        <p:spPr>
          <a:xfrm>
            <a:off x="2971800" y="2340857"/>
            <a:ext cx="6073090" cy="1200329"/>
          </a:xfrm>
          <a:prstGeom prst="rect">
            <a:avLst/>
          </a:prstGeom>
          <a:noFill/>
        </p:spPr>
        <p:txBody>
          <a:bodyPr wrap="square">
            <a:spAutoFit/>
          </a:bodyPr>
          <a:lstStyle/>
          <a:p>
            <a:pPr marL="285750" indent="-285750">
              <a:buFont typeface="Arial" panose="020B0604020202020204" pitchFamily="34" charset="0"/>
              <a:buChar char="•"/>
            </a:pPr>
            <a:r>
              <a:rPr lang="en-GB" sz="2400" dirty="0"/>
              <a:t>Know what we want to ask.</a:t>
            </a:r>
          </a:p>
          <a:p>
            <a:pPr marL="285750" indent="-285750">
              <a:buFont typeface="Arial" panose="020B0604020202020204" pitchFamily="34" charset="0"/>
              <a:buChar char="•"/>
            </a:pPr>
            <a:r>
              <a:rPr lang="en-GB" sz="2400" dirty="0"/>
              <a:t>Have a way of recording the answers.</a:t>
            </a:r>
          </a:p>
          <a:p>
            <a:pPr marL="285750" indent="-285750">
              <a:buFont typeface="Arial" panose="020B0604020202020204" pitchFamily="34" charset="0"/>
              <a:buChar char="•"/>
            </a:pPr>
            <a:r>
              <a:rPr lang="en-GB" sz="2400" dirty="0"/>
              <a:t>Make sure we don’t ask someone twice!</a:t>
            </a:r>
          </a:p>
        </p:txBody>
      </p:sp>
      <p:pic>
        <p:nvPicPr>
          <p:cNvPr id="13" name="Picture 2" descr="Tally marks transparent PNG images - StickPNG">
            <a:extLst>
              <a:ext uri="{FF2B5EF4-FFF2-40B4-BE49-F238E27FC236}">
                <a16:creationId xmlns:a16="http://schemas.microsoft.com/office/drawing/2014/main" id="{69E5032C-7FA2-4948-8CBF-6013F9FF02D6}"/>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019665" y="4187769"/>
            <a:ext cx="1430133" cy="1268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424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2A466766-661E-449F-A178-D6CF53F1EF54}"/>
              </a:ext>
            </a:extLst>
          </p:cNvPr>
          <p:cNvSpPr txBox="1"/>
          <p:nvPr/>
        </p:nvSpPr>
        <p:spPr>
          <a:xfrm>
            <a:off x="2801547" y="2585496"/>
            <a:ext cx="6073090" cy="1200329"/>
          </a:xfrm>
          <a:prstGeom prst="rect">
            <a:avLst/>
          </a:prstGeom>
          <a:noFill/>
        </p:spPr>
        <p:txBody>
          <a:bodyPr wrap="square">
            <a:spAutoFit/>
          </a:bodyPr>
          <a:lstStyle/>
          <a:p>
            <a:pPr marL="457200" indent="-457200">
              <a:buAutoNum type="arabicPeriod"/>
            </a:pPr>
            <a:r>
              <a:rPr lang="en-GB" sz="2400" dirty="0"/>
              <a:t>Choose what your question will be.</a:t>
            </a:r>
          </a:p>
          <a:p>
            <a:pPr marL="457200" indent="-457200">
              <a:buAutoNum type="arabicPeriod"/>
            </a:pPr>
            <a:r>
              <a:rPr lang="en-GB" sz="2400" dirty="0"/>
              <a:t>Conduct your survey</a:t>
            </a:r>
          </a:p>
          <a:p>
            <a:pPr marL="457200" indent="-457200">
              <a:buAutoNum type="arabicPeriod"/>
            </a:pPr>
            <a:r>
              <a:rPr lang="en-GB" sz="2400" dirty="0"/>
              <a:t>Share your results</a:t>
            </a:r>
          </a:p>
        </p:txBody>
      </p:sp>
      <p:pic>
        <p:nvPicPr>
          <p:cNvPr id="14" name="Picture 6" descr="Crop serious Asian girl with pigtails wearing casual clothes sitting and preparing homework for school in copybook on blurred background">
            <a:extLst>
              <a:ext uri="{FF2B5EF4-FFF2-40B4-BE49-F238E27FC236}">
                <a16:creationId xmlns:a16="http://schemas.microsoft.com/office/drawing/2014/main" id="{4507732B-65CE-47A7-A332-2A90751A1132}"/>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536330" y="2681209"/>
            <a:ext cx="1995854" cy="2993781"/>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CE27F611-0477-469B-95B4-5422F45EBAF3}"/>
              </a:ext>
            </a:extLst>
          </p:cNvPr>
          <p:cNvSpPr txBox="1"/>
          <p:nvPr/>
        </p:nvSpPr>
        <p:spPr>
          <a:xfrm>
            <a:off x="165890" y="952203"/>
            <a:ext cx="7747188" cy="2554545"/>
          </a:xfrm>
          <a:prstGeom prst="rect">
            <a:avLst/>
          </a:prstGeom>
          <a:noFill/>
        </p:spPr>
        <p:txBody>
          <a:bodyPr wrap="square" rtlCol="0">
            <a:spAutoFit/>
          </a:bodyPr>
          <a:lstStyle/>
          <a:p>
            <a:r>
              <a:rPr lang="en-GB" sz="4000" dirty="0"/>
              <a:t>Conduct a survey about the families of people in our class.</a:t>
            </a:r>
          </a:p>
          <a:p>
            <a:endParaRPr lang="en-GB" sz="4000" dirty="0"/>
          </a:p>
          <a:p>
            <a:endParaRPr lang="en-GB" sz="4000" dirty="0"/>
          </a:p>
        </p:txBody>
      </p:sp>
    </p:spTree>
    <p:extLst>
      <p:ext uri="{BB962C8B-B14F-4D97-AF65-F5344CB8AC3E}">
        <p14:creationId xmlns:p14="http://schemas.microsoft.com/office/powerpoint/2010/main" val="2958442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3349018C-CE53-4718-8045-7CBF94F85FC6}"/>
              </a:ext>
            </a:extLst>
          </p:cNvPr>
          <p:cNvSpPr txBox="1"/>
          <p:nvPr/>
        </p:nvSpPr>
        <p:spPr>
          <a:xfrm>
            <a:off x="165889" y="407669"/>
            <a:ext cx="7422673" cy="461665"/>
          </a:xfrm>
          <a:prstGeom prst="rect">
            <a:avLst/>
          </a:prstGeom>
          <a:noFill/>
        </p:spPr>
        <p:txBody>
          <a:bodyPr wrap="none" rtlCol="0">
            <a:spAutoFit/>
          </a:bodyPr>
          <a:lstStyle/>
          <a:p>
            <a:r>
              <a:rPr lang="en-US" sz="2400" u="sng" dirty="0">
                <a:latin typeface="Arial" panose="020B0604020202020204" pitchFamily="34" charset="0"/>
                <a:cs typeface="Arial" panose="020B0604020202020204" pitchFamily="34" charset="0"/>
              </a:rPr>
              <a:t>LO: To understand that everybody’s family is different</a:t>
            </a:r>
            <a:endParaRPr lang="en-GB" sz="2400" u="sng"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26F769B8-73CE-4754-B473-1D07AF76C887}"/>
              </a:ext>
            </a:extLst>
          </p:cNvPr>
          <p:cNvSpPr txBox="1"/>
          <p:nvPr/>
        </p:nvSpPr>
        <p:spPr>
          <a:xfrm>
            <a:off x="728805" y="4333511"/>
            <a:ext cx="8488581" cy="1200329"/>
          </a:xfrm>
          <a:prstGeom prst="rect">
            <a:avLst/>
          </a:prstGeom>
          <a:noFill/>
        </p:spPr>
        <p:txBody>
          <a:bodyPr wrap="square" rtlCol="0">
            <a:spAutoFit/>
          </a:bodyPr>
          <a:lstStyle/>
          <a:p>
            <a:r>
              <a:rPr lang="en-GB" sz="7200" dirty="0"/>
              <a:t>What did you learn?</a:t>
            </a:r>
            <a:endParaRPr lang="en-GB" sz="1200" dirty="0"/>
          </a:p>
        </p:txBody>
      </p:sp>
      <p:pic>
        <p:nvPicPr>
          <p:cNvPr id="3076" name="Picture 4" descr="Positive black boy doing homework in copybook">
            <a:extLst>
              <a:ext uri="{FF2B5EF4-FFF2-40B4-BE49-F238E27FC236}">
                <a16:creationId xmlns:a16="http://schemas.microsoft.com/office/drawing/2014/main" id="{BE28AD89-F480-42D7-8E51-073DA1F02E23}"/>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3055327" y="1324160"/>
            <a:ext cx="3033346" cy="26768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707709"/>
      </p:ext>
    </p:extLst>
  </p:cSld>
  <p:clrMapOvr>
    <a:masterClrMapping/>
  </p:clrMapOvr>
</p:sld>
</file>

<file path=ppt/theme/theme1.xml><?xml version="1.0" encoding="utf-8"?>
<a:theme xmlns:a="http://schemas.openxmlformats.org/drawingml/2006/main" name="Stonewall_PP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Stonewall_PP_Template.potx</Template>
  <TotalTime>0</TotalTime>
  <Words>989</Words>
  <Application>Microsoft Office PowerPoint</Application>
  <PresentationFormat>On-screen Show (4:3)</PresentationFormat>
  <Paragraphs>96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Stonewall_PP_Template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2021-01-05T16:07:22Z</dcterms:created>
  <dcterms:modified xsi:type="dcterms:W3CDTF">2022-09-26T20:52:30Z</dcterms:modified>
</cp:coreProperties>
</file>