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handoutMasterIdLst>
    <p:handoutMasterId r:id="rId27"/>
  </p:handoutMasterIdLst>
  <p:sldIdLst>
    <p:sldId id="256" r:id="rId2"/>
    <p:sldId id="283" r:id="rId3"/>
    <p:sldId id="284" r:id="rId4"/>
    <p:sldId id="285" r:id="rId5"/>
    <p:sldId id="286" r:id="rId6"/>
    <p:sldId id="282" r:id="rId7"/>
    <p:sldId id="287" r:id="rId8"/>
    <p:sldId id="294" r:id="rId9"/>
    <p:sldId id="296" r:id="rId10"/>
    <p:sldId id="297" r:id="rId11"/>
    <p:sldId id="298" r:id="rId12"/>
    <p:sldId id="299" r:id="rId13"/>
    <p:sldId id="300" r:id="rId14"/>
    <p:sldId id="301" r:id="rId15"/>
    <p:sldId id="302" r:id="rId16"/>
    <p:sldId id="303" r:id="rId17"/>
    <p:sldId id="288" r:id="rId18"/>
    <p:sldId id="304" r:id="rId19"/>
    <p:sldId id="305" r:id="rId20"/>
    <p:sldId id="289" r:id="rId21"/>
    <p:sldId id="291" r:id="rId22"/>
    <p:sldId id="295"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46422-CD75-4779-8E62-D234AB2BEE35}" v="2" dt="2022-09-26T15:29:26.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689" autoAdjust="0"/>
  </p:normalViewPr>
  <p:slideViewPr>
    <p:cSldViewPr snapToGrid="0" snapToObjects="1">
      <p:cViewPr varScale="1">
        <p:scale>
          <a:sx n="54" d="100"/>
          <a:sy n="54" d="100"/>
        </p:scale>
        <p:origin x="16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56666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84386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319602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289991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77321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22763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Remind children that everybody’s different and that’s ok.</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16</a:t>
            </a:fld>
            <a:endParaRPr lang="en-US"/>
          </a:p>
        </p:txBody>
      </p:sp>
    </p:spTree>
    <p:extLst>
      <p:ext uri="{BB962C8B-B14F-4D97-AF65-F5344CB8AC3E}">
        <p14:creationId xmlns:p14="http://schemas.microsoft.com/office/powerpoint/2010/main" val="285745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Reiterate that Jazz is trans. Some people are trans and it’s ok. Be aware of overgeneralisation. Make sure that children understand that trans boys and non-binary people also exist. For an example of a non-binary person, you could refer to Dr </a:t>
            </a:r>
            <a:r>
              <a:rPr lang="en-GB" sz="1800" dirty="0" err="1">
                <a:effectLst/>
                <a:latin typeface="Arial" panose="020B0604020202020204" pitchFamily="34" charset="0"/>
                <a:ea typeface="Times New Roman" panose="02020603050405020304" pitchFamily="18" charset="0"/>
              </a:rPr>
              <a:t>Ronx</a:t>
            </a:r>
            <a:r>
              <a:rPr lang="en-GB" sz="1800" dirty="0">
                <a:effectLst/>
                <a:latin typeface="Arial" panose="020B0604020202020204" pitchFamily="34" charset="0"/>
                <a:ea typeface="Times New Roman" panose="02020603050405020304" pitchFamily="18" charset="0"/>
              </a:rPr>
              <a:t> from Operation Ouch. For an example of a trans man, you could refer to Matty from Emmerdale.</a:t>
            </a:r>
          </a:p>
        </p:txBody>
      </p:sp>
      <p:sp>
        <p:nvSpPr>
          <p:cNvPr id="4" name="Slide Number Placeholder 3"/>
          <p:cNvSpPr>
            <a:spLocks noGrp="1"/>
          </p:cNvSpPr>
          <p:nvPr>
            <p:ph type="sldNum" sz="quarter" idx="10"/>
          </p:nvPr>
        </p:nvSpPr>
        <p:spPr/>
        <p:txBody>
          <a:bodyPr/>
          <a:lstStyle/>
          <a:p>
            <a:fld id="{D1ADB596-D218-9D43-A4EC-2B51BE929992}" type="slidenum">
              <a:rPr lang="en-US" smtClean="0"/>
              <a:t>17</a:t>
            </a:fld>
            <a:endParaRPr lang="en-US"/>
          </a:p>
        </p:txBody>
      </p:sp>
    </p:spTree>
    <p:extLst>
      <p:ext uri="{BB962C8B-B14F-4D97-AF65-F5344CB8AC3E}">
        <p14:creationId xmlns:p14="http://schemas.microsoft.com/office/powerpoint/2010/main" val="140368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Reiterate that Jazz is trans. Some people are trans and it’s ok. Be aware of overgeneralisation. Make sure that children understand that trans boys and non-binary people also exist. For an example of a non-binary person, you could refer to Dr </a:t>
            </a:r>
            <a:r>
              <a:rPr lang="en-GB" sz="1800" dirty="0" err="1">
                <a:effectLst/>
                <a:latin typeface="Arial" panose="020B0604020202020204" pitchFamily="34" charset="0"/>
                <a:ea typeface="Times New Roman" panose="02020603050405020304" pitchFamily="18" charset="0"/>
              </a:rPr>
              <a:t>Ronx</a:t>
            </a:r>
            <a:r>
              <a:rPr lang="en-GB" sz="1800" dirty="0">
                <a:effectLst/>
                <a:latin typeface="Arial" panose="020B0604020202020204" pitchFamily="34" charset="0"/>
                <a:ea typeface="Times New Roman" panose="02020603050405020304" pitchFamily="18" charset="0"/>
              </a:rPr>
              <a:t> from Operation Ouch. For an example of a trans man, you could refer to Matty from Emmerdale.</a:t>
            </a:r>
          </a:p>
        </p:txBody>
      </p:sp>
      <p:sp>
        <p:nvSpPr>
          <p:cNvPr id="4" name="Slide Number Placeholder 3"/>
          <p:cNvSpPr>
            <a:spLocks noGrp="1"/>
          </p:cNvSpPr>
          <p:nvPr>
            <p:ph type="sldNum" sz="quarter" idx="10"/>
          </p:nvPr>
        </p:nvSpPr>
        <p:spPr/>
        <p:txBody>
          <a:bodyPr/>
          <a:lstStyle/>
          <a:p>
            <a:fld id="{D1ADB596-D218-9D43-A4EC-2B51BE929992}" type="slidenum">
              <a:rPr lang="en-US" smtClean="0"/>
              <a:t>18</a:t>
            </a:fld>
            <a:endParaRPr lang="en-US"/>
          </a:p>
        </p:txBody>
      </p:sp>
    </p:spTree>
    <p:extLst>
      <p:ext uri="{BB962C8B-B14F-4D97-AF65-F5344CB8AC3E}">
        <p14:creationId xmlns:p14="http://schemas.microsoft.com/office/powerpoint/2010/main" val="13716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Reiterate that Jazz is trans. Some people are trans and it’s ok. Be aware of overgeneralisation. Make sure that children understand that trans boys and non-binary people also exist. For an example of a non-binary person, you could refer to Dr </a:t>
            </a:r>
            <a:r>
              <a:rPr lang="en-GB" sz="1800" dirty="0" err="1">
                <a:effectLst/>
                <a:latin typeface="Arial" panose="020B0604020202020204" pitchFamily="34" charset="0"/>
                <a:ea typeface="Times New Roman" panose="02020603050405020304" pitchFamily="18" charset="0"/>
              </a:rPr>
              <a:t>Ronx</a:t>
            </a:r>
            <a:r>
              <a:rPr lang="en-GB" sz="1800" dirty="0">
                <a:effectLst/>
                <a:latin typeface="Arial" panose="020B0604020202020204" pitchFamily="34" charset="0"/>
                <a:ea typeface="Times New Roman" panose="02020603050405020304" pitchFamily="18" charset="0"/>
              </a:rPr>
              <a:t> from Operation Ouch. For an example of a trans man, you could refer to Matty from Emmerdale.</a:t>
            </a:r>
          </a:p>
        </p:txBody>
      </p:sp>
      <p:sp>
        <p:nvSpPr>
          <p:cNvPr id="4" name="Slide Number Placeholder 3"/>
          <p:cNvSpPr>
            <a:spLocks noGrp="1"/>
          </p:cNvSpPr>
          <p:nvPr>
            <p:ph type="sldNum" sz="quarter" idx="10"/>
          </p:nvPr>
        </p:nvSpPr>
        <p:spPr/>
        <p:txBody>
          <a:bodyPr/>
          <a:lstStyle/>
          <a:p>
            <a:fld id="{D1ADB596-D218-9D43-A4EC-2B51BE929992}" type="slidenum">
              <a:rPr lang="en-US" smtClean="0"/>
              <a:t>19</a:t>
            </a:fld>
            <a:endParaRPr lang="en-US"/>
          </a:p>
        </p:txBody>
      </p:sp>
    </p:spTree>
    <p:extLst>
      <p:ext uri="{BB962C8B-B14F-4D97-AF65-F5344CB8AC3E}">
        <p14:creationId xmlns:p14="http://schemas.microsoft.com/office/powerpoint/2010/main" val="13161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408615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20</a:t>
            </a:fld>
            <a:endParaRPr lang="en-US"/>
          </a:p>
        </p:txBody>
      </p:sp>
    </p:spTree>
    <p:extLst>
      <p:ext uri="{BB962C8B-B14F-4D97-AF65-F5344CB8AC3E}">
        <p14:creationId xmlns:p14="http://schemas.microsoft.com/office/powerpoint/2010/main" val="1244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21</a:t>
            </a:fld>
            <a:endParaRPr lang="en-US"/>
          </a:p>
        </p:txBody>
      </p:sp>
    </p:spTree>
    <p:extLst>
      <p:ext uri="{BB962C8B-B14F-4D97-AF65-F5344CB8AC3E}">
        <p14:creationId xmlns:p14="http://schemas.microsoft.com/office/powerpoint/2010/main" val="32328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22</a:t>
            </a:fld>
            <a:endParaRPr lang="en-US"/>
          </a:p>
        </p:txBody>
      </p:sp>
    </p:spTree>
    <p:extLst>
      <p:ext uri="{BB962C8B-B14F-4D97-AF65-F5344CB8AC3E}">
        <p14:creationId xmlns:p14="http://schemas.microsoft.com/office/powerpoint/2010/main" val="745021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GB" sz="1800" dirty="0">
                <a:effectLst/>
                <a:latin typeface="Arial" panose="020B0604020202020204" pitchFamily="34" charset="0"/>
                <a:ea typeface="Times New Roman" panose="02020603050405020304" pitchFamily="18" charset="0"/>
              </a:rPr>
              <a:t>Look at the ‘Some people are trans. It’s OK.’ poster.</a:t>
            </a:r>
          </a:p>
          <a:p>
            <a:pPr marL="540385" algn="l">
              <a:lnSpc>
                <a:spcPts val="1500"/>
              </a:lnSpc>
            </a:pPr>
            <a:r>
              <a:rPr lang="en-GB" sz="1800" dirty="0">
                <a:effectLst/>
                <a:latin typeface="Arial" panose="020B0604020202020204" pitchFamily="34" charset="0"/>
                <a:ea typeface="Times New Roman" panose="02020603050405020304" pitchFamily="18" charset="0"/>
              </a:rPr>
              <a:t> </a:t>
            </a:r>
          </a:p>
          <a:p>
            <a:pPr marL="540385" algn="l">
              <a:lnSpc>
                <a:spcPts val="1500"/>
              </a:lnSpc>
            </a:pPr>
            <a:r>
              <a:rPr lang="en-GB" sz="1800" dirty="0">
                <a:effectLst/>
                <a:latin typeface="Arial" panose="020B0604020202020204" pitchFamily="34" charset="0"/>
                <a:ea typeface="Times New Roman" panose="02020603050405020304" pitchFamily="18" charset="0"/>
              </a:rPr>
              <a:t>Discuss other things that make people are different that could be put on a poster. For example, ‘Some people like Star Trek. It’s OK.’</a:t>
            </a:r>
          </a:p>
          <a:p>
            <a:pPr marL="540385" algn="l">
              <a:lnSpc>
                <a:spcPts val="1500"/>
              </a:lnSpc>
            </a:pPr>
            <a:endParaRPr lang="en-GB" sz="1800" dirty="0">
              <a:effectLst/>
              <a:latin typeface="Arial" panose="020B0604020202020204" pitchFamily="34" charset="0"/>
              <a:ea typeface="Calibri" panose="020F0502020204030204" pitchFamily="34" charset="0"/>
            </a:endParaRPr>
          </a:p>
          <a:p>
            <a:pPr marL="540385" algn="l">
              <a:lnSpc>
                <a:spcPts val="1500"/>
              </a:lnSpc>
            </a:pPr>
            <a:r>
              <a:rPr lang="en-GB" sz="1800" dirty="0">
                <a:effectLst/>
                <a:latin typeface="Arial" panose="020B0604020202020204" pitchFamily="34" charset="0"/>
                <a:ea typeface="Calibri" panose="020F0502020204030204" pitchFamily="34" charset="0"/>
              </a:rPr>
              <a:t>Children create their own ‘It’s OK’ poster.</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23</a:t>
            </a:fld>
            <a:endParaRPr lang="en-US"/>
          </a:p>
        </p:txBody>
      </p:sp>
    </p:spTree>
    <p:extLst>
      <p:ext uri="{BB962C8B-B14F-4D97-AF65-F5344CB8AC3E}">
        <p14:creationId xmlns:p14="http://schemas.microsoft.com/office/powerpoint/2010/main" val="3612261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l">
              <a:lnSpc>
                <a:spcPts val="1500"/>
              </a:lnSpc>
            </a:pPr>
            <a:r>
              <a:rPr lang="en-US" sz="1800" dirty="0">
                <a:effectLst/>
                <a:latin typeface="Arial" panose="020B0604020202020204" pitchFamily="34" charset="0"/>
                <a:ea typeface="Times New Roman" panose="02020603050405020304" pitchFamily="18" charset="0"/>
              </a:rPr>
              <a:t>As a class or in groups, play the memory card game. Use the language of same and different and talk about the similarities and differences of the different people in the photos.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24</a:t>
            </a:fld>
            <a:endParaRPr lang="en-US"/>
          </a:p>
        </p:txBody>
      </p:sp>
    </p:spTree>
    <p:extLst>
      <p:ext uri="{BB962C8B-B14F-4D97-AF65-F5344CB8AC3E}">
        <p14:creationId xmlns:p14="http://schemas.microsoft.com/office/powerpoint/2010/main" val="217572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3056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56561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52781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Point out that nobody’s answers were the same for every question. </a:t>
            </a:r>
            <a:r>
              <a:rPr lang="en-GB" sz="1800">
                <a:effectLst/>
                <a:latin typeface="Arial" panose="020B0604020202020204" pitchFamily="34" charset="0"/>
                <a:ea typeface="Calibri" panose="020F0502020204030204" pitchFamily="34" charset="0"/>
              </a:rPr>
              <a:t>Everybody is different.</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11519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US" sz="1800" dirty="0">
                <a:effectLst/>
                <a:latin typeface="Arial" panose="020B0604020202020204" pitchFamily="34" charset="0"/>
                <a:ea typeface="Times New Roman" panose="02020603050405020304" pitchFamily="18" charset="0"/>
              </a:rPr>
              <a:t>Read ‘I am Jazz’ by Jazz Jennings to the class.</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US" sz="1800"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US" sz="1800" dirty="0">
                <a:effectLst/>
                <a:latin typeface="Arial" panose="020B0604020202020204" pitchFamily="34" charset="0"/>
                <a:ea typeface="Times New Roman" panose="02020603050405020304" pitchFamily="18" charset="0"/>
              </a:rPr>
              <a:t>Ask children to answer some questions about the book:</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is Jazz’s </a:t>
            </a:r>
            <a:r>
              <a:rPr lang="en-US" sz="1800" dirty="0" err="1">
                <a:effectLst/>
                <a:latin typeface="Arial" panose="020B0604020202020204" pitchFamily="34" charset="0"/>
                <a:ea typeface="Times New Roman" panose="02020603050405020304" pitchFamily="18" charset="0"/>
              </a:rPr>
              <a:t>favourite</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colour</a:t>
            </a:r>
            <a:r>
              <a:rPr lang="en-US" sz="1800" dirty="0">
                <a:effectLst/>
                <a:latin typeface="Arial" panose="020B0604020202020204" pitchFamily="34" charset="0"/>
                <a:ea typeface="Times New Roman" panose="02020603050405020304" pitchFamily="18" charset="0"/>
              </a:rPr>
              <a:t>?</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things does Jazz enjoy doing?</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What does Jazz do with her friends?</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How is Jazz different to her friends? Ensure that you discuss that Jazz is transgender – use the PowerPoint to support the conversation.</a:t>
            </a:r>
            <a:endParaRPr lang="en-GB" sz="1800" dirty="0">
              <a:effectLst/>
              <a:latin typeface="Arial" panose="020B0604020202020204" pitchFamily="34" charset="0"/>
              <a:ea typeface="Times New Roman" panose="02020603050405020304" pitchFamily="18" charset="0"/>
            </a:endParaRPr>
          </a:p>
          <a:p>
            <a:pPr marL="826135" indent="-285750" algn="just">
              <a:lnSpc>
                <a:spcPts val="15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Does Jazz mind that she’s different?</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19950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82776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Calibri" panose="020F0502020204030204" pitchFamily="34" charset="0"/>
              </a:rPr>
              <a:t>Use the PowerPoint to talk about some of the things that Jazz likes doing, as well as the fact that Jazz is trans. Talk about the things that Jazz and her friends have in common. Give children the opportunity to say whether they like or dislike the different things that Jazz likes. Talk about the fact that everybody has their own ways of being different, and that we can still be friends with people who are different from us.</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11643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Everybody is Different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Primary aged children – version 2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F398BE-E0D0-4E3D-8725-21D30BDD45BF}"/>
              </a:ext>
            </a:extLst>
          </p:cNvPr>
          <p:cNvPicPr>
            <a:picLocks noChangeAspect="1"/>
          </p:cNvPicPr>
          <p:nvPr/>
        </p:nvPicPr>
        <p:blipFill>
          <a:blip r:embed="rId3"/>
          <a:stretch>
            <a:fillRect/>
          </a:stretch>
        </p:blipFill>
        <p:spPr>
          <a:xfrm>
            <a:off x="2025967" y="322483"/>
            <a:ext cx="4772025" cy="1695450"/>
          </a:xfrm>
          <a:prstGeom prst="rect">
            <a:avLst/>
          </a:prstGeom>
        </p:spPr>
      </p:pic>
      <p:pic>
        <p:nvPicPr>
          <p:cNvPr id="3076" name="Picture 4" descr="Through Her Eyes and in Her Words: Jazz Jennings Writes Her Own  (Transgender) Story | Brightly">
            <a:extLst>
              <a:ext uri="{FF2B5EF4-FFF2-40B4-BE49-F238E27FC236}">
                <a16:creationId xmlns:a16="http://schemas.microsoft.com/office/drawing/2014/main" id="{DC79F686-2C1A-4658-80C1-2E0E414CEF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10083" y="2263205"/>
            <a:ext cx="2723833" cy="36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5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ns teen Jazz Jennings opens up about cruel commenters&amp;mdash; and staying  strong in spite of them | HelloGiggles">
            <a:extLst>
              <a:ext uri="{FF2B5EF4-FFF2-40B4-BE49-F238E27FC236}">
                <a16:creationId xmlns:a16="http://schemas.microsoft.com/office/drawing/2014/main" id="{1E373474-038A-436C-92D2-E4CA46E9AC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7474" y="2135800"/>
            <a:ext cx="3409052" cy="3398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A35433D-1441-4257-887A-1AA65A88DFDD}"/>
              </a:ext>
            </a:extLst>
          </p:cNvPr>
          <p:cNvPicPr>
            <a:picLocks noChangeAspect="1"/>
          </p:cNvPicPr>
          <p:nvPr/>
        </p:nvPicPr>
        <p:blipFill>
          <a:blip r:embed="rId4"/>
          <a:stretch>
            <a:fillRect/>
          </a:stretch>
        </p:blipFill>
        <p:spPr>
          <a:xfrm>
            <a:off x="2109787" y="322483"/>
            <a:ext cx="4924425" cy="1609725"/>
          </a:xfrm>
          <a:prstGeom prst="rect">
            <a:avLst/>
          </a:prstGeom>
        </p:spPr>
      </p:pic>
    </p:spTree>
    <p:extLst>
      <p:ext uri="{BB962C8B-B14F-4D97-AF65-F5344CB8AC3E}">
        <p14:creationId xmlns:p14="http://schemas.microsoft.com/office/powerpoint/2010/main" val="15070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B629B0-B7D4-4D42-9729-65C8D27BA1A6}"/>
              </a:ext>
            </a:extLst>
          </p:cNvPr>
          <p:cNvPicPr>
            <a:picLocks noChangeAspect="1"/>
          </p:cNvPicPr>
          <p:nvPr/>
        </p:nvPicPr>
        <p:blipFill>
          <a:blip r:embed="rId3"/>
          <a:stretch>
            <a:fillRect/>
          </a:stretch>
        </p:blipFill>
        <p:spPr>
          <a:xfrm>
            <a:off x="2081212" y="322483"/>
            <a:ext cx="5210175" cy="1695450"/>
          </a:xfrm>
          <a:prstGeom prst="rect">
            <a:avLst/>
          </a:prstGeom>
        </p:spPr>
      </p:pic>
      <p:pic>
        <p:nvPicPr>
          <p:cNvPr id="5122" name="Picture 2" descr="Picture of Jazz Jennings">
            <a:extLst>
              <a:ext uri="{FF2B5EF4-FFF2-40B4-BE49-F238E27FC236}">
                <a16:creationId xmlns:a16="http://schemas.microsoft.com/office/drawing/2014/main" id="{E9E05D84-F659-44B1-A39A-9B5A0E412A4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376980" y="2154993"/>
            <a:ext cx="4390039" cy="327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1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Little Mermaid: All the women who have played Ariel | EW.com">
            <a:extLst>
              <a:ext uri="{FF2B5EF4-FFF2-40B4-BE49-F238E27FC236}">
                <a16:creationId xmlns:a16="http://schemas.microsoft.com/office/drawing/2014/main" id="{A337A631-069A-4C01-8384-1B6E938E8A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0194" y="2302577"/>
            <a:ext cx="6252210" cy="3122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48845D-E33A-4BEA-9E19-AE434DC8697E}"/>
              </a:ext>
            </a:extLst>
          </p:cNvPr>
          <p:cNvPicPr>
            <a:picLocks noChangeAspect="1"/>
          </p:cNvPicPr>
          <p:nvPr/>
        </p:nvPicPr>
        <p:blipFill>
          <a:blip r:embed="rId4"/>
          <a:stretch>
            <a:fillRect/>
          </a:stretch>
        </p:blipFill>
        <p:spPr>
          <a:xfrm>
            <a:off x="1976437" y="322483"/>
            <a:ext cx="5191125" cy="1781175"/>
          </a:xfrm>
          <a:prstGeom prst="rect">
            <a:avLst/>
          </a:prstGeom>
        </p:spPr>
      </p:pic>
    </p:spTree>
    <p:extLst>
      <p:ext uri="{BB962C8B-B14F-4D97-AF65-F5344CB8AC3E}">
        <p14:creationId xmlns:p14="http://schemas.microsoft.com/office/powerpoint/2010/main" val="346344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ampoline, Girl, Play, Jump, Fun, Activity, Child">
            <a:extLst>
              <a:ext uri="{FF2B5EF4-FFF2-40B4-BE49-F238E27FC236}">
                <a16:creationId xmlns:a16="http://schemas.microsoft.com/office/drawing/2014/main" id="{A4771ED3-072D-43BA-B600-8602C73C78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6274" y="2151328"/>
            <a:ext cx="4469130" cy="2979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59694C-7E63-4F76-BC6E-5B0CE83AE1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0172" y="364732"/>
            <a:ext cx="5183398" cy="1724025"/>
          </a:xfrm>
          <a:prstGeom prst="rect">
            <a:avLst/>
          </a:prstGeom>
        </p:spPr>
      </p:pic>
      <p:pic>
        <p:nvPicPr>
          <p:cNvPr id="11" name="Picture 10">
            <a:extLst>
              <a:ext uri="{FF2B5EF4-FFF2-40B4-BE49-F238E27FC236}">
                <a16:creationId xmlns:a16="http://schemas.microsoft.com/office/drawing/2014/main" id="{623E83DC-8780-45D4-A80C-0698E90025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172" y="2151328"/>
            <a:ext cx="3808202" cy="1724025"/>
          </a:xfrm>
          <a:prstGeom prst="rect">
            <a:avLst/>
          </a:prstGeom>
        </p:spPr>
      </p:pic>
    </p:spTree>
    <p:extLst>
      <p:ext uri="{BB962C8B-B14F-4D97-AF65-F5344CB8AC3E}">
        <p14:creationId xmlns:p14="http://schemas.microsoft.com/office/powerpoint/2010/main" val="352089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59694C-7E63-4F76-BC6E-5B0CE83AE1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172" y="364732"/>
            <a:ext cx="5183398" cy="1724025"/>
          </a:xfrm>
          <a:prstGeom prst="rect">
            <a:avLst/>
          </a:prstGeom>
        </p:spPr>
      </p:pic>
      <p:pic>
        <p:nvPicPr>
          <p:cNvPr id="3" name="Picture 2">
            <a:extLst>
              <a:ext uri="{FF2B5EF4-FFF2-40B4-BE49-F238E27FC236}">
                <a16:creationId xmlns:a16="http://schemas.microsoft.com/office/drawing/2014/main" id="{03492FAC-D970-4F78-8068-7D8706211A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659" y="2238375"/>
            <a:ext cx="2550742" cy="1809750"/>
          </a:xfrm>
          <a:prstGeom prst="rect">
            <a:avLst/>
          </a:prstGeom>
        </p:spPr>
      </p:pic>
      <p:pic>
        <p:nvPicPr>
          <p:cNvPr id="12" name="Picture 11">
            <a:extLst>
              <a:ext uri="{FF2B5EF4-FFF2-40B4-BE49-F238E27FC236}">
                <a16:creationId xmlns:a16="http://schemas.microsoft.com/office/drawing/2014/main" id="{BA5B698A-37E9-4060-A715-B02D2D96E39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172" y="4090727"/>
            <a:ext cx="1908863" cy="1809750"/>
          </a:xfrm>
          <a:prstGeom prst="rect">
            <a:avLst/>
          </a:prstGeom>
        </p:spPr>
      </p:pic>
      <p:sp>
        <p:nvSpPr>
          <p:cNvPr id="6" name="TextBox 5">
            <a:extLst>
              <a:ext uri="{FF2B5EF4-FFF2-40B4-BE49-F238E27FC236}">
                <a16:creationId xmlns:a16="http://schemas.microsoft.com/office/drawing/2014/main" id="{63D7DCC3-7DDF-457B-B284-F4C421BF3A85}"/>
              </a:ext>
            </a:extLst>
          </p:cNvPr>
          <p:cNvSpPr txBox="1"/>
          <p:nvPr/>
        </p:nvSpPr>
        <p:spPr>
          <a:xfrm>
            <a:off x="2397878" y="5112082"/>
            <a:ext cx="340158" cy="830997"/>
          </a:xfrm>
          <a:prstGeom prst="rect">
            <a:avLst/>
          </a:prstGeom>
          <a:noFill/>
        </p:spPr>
        <p:txBody>
          <a:bodyPr wrap="none" rtlCol="0">
            <a:spAutoFit/>
          </a:bodyPr>
          <a:lstStyle/>
          <a:p>
            <a:r>
              <a:rPr lang="en-GB" sz="4800" dirty="0"/>
              <a:t>.</a:t>
            </a:r>
          </a:p>
        </p:txBody>
      </p:sp>
      <p:pic>
        <p:nvPicPr>
          <p:cNvPr id="8194" name="Picture 2" descr="Free stock photo of be happy, cartwheel, emotions">
            <a:extLst>
              <a:ext uri="{FF2B5EF4-FFF2-40B4-BE49-F238E27FC236}">
                <a16:creationId xmlns:a16="http://schemas.microsoft.com/office/drawing/2014/main" id="{D52238EB-AF71-49D4-A948-6985E0853F5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65735" y="2256211"/>
            <a:ext cx="2550742" cy="31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9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63F367F3-AE8E-48D6-8C6B-68D26B565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888" y="2063887"/>
            <a:ext cx="3169320" cy="3742553"/>
          </a:xfrm>
          <a:prstGeom prst="rect">
            <a:avLst/>
          </a:prstGeom>
        </p:spPr>
      </p:pic>
      <p:pic>
        <p:nvPicPr>
          <p:cNvPr id="5" name="Picture 4">
            <a:extLst>
              <a:ext uri="{FF2B5EF4-FFF2-40B4-BE49-F238E27FC236}">
                <a16:creationId xmlns:a16="http://schemas.microsoft.com/office/drawing/2014/main" id="{CC500D79-FD49-41BF-B9DC-4B56A63FDB0A}"/>
              </a:ext>
            </a:extLst>
          </p:cNvPr>
          <p:cNvPicPr>
            <a:picLocks noChangeAspect="1"/>
          </p:cNvPicPr>
          <p:nvPr/>
        </p:nvPicPr>
        <p:blipFill>
          <a:blip r:embed="rId4"/>
          <a:stretch>
            <a:fillRect/>
          </a:stretch>
        </p:blipFill>
        <p:spPr>
          <a:xfrm>
            <a:off x="609599" y="265333"/>
            <a:ext cx="4610100" cy="1695450"/>
          </a:xfrm>
          <a:prstGeom prst="rect">
            <a:avLst/>
          </a:prstGeom>
        </p:spPr>
      </p:pic>
      <p:pic>
        <p:nvPicPr>
          <p:cNvPr id="3" name="Picture 2">
            <a:extLst>
              <a:ext uri="{FF2B5EF4-FFF2-40B4-BE49-F238E27FC236}">
                <a16:creationId xmlns:a16="http://schemas.microsoft.com/office/drawing/2014/main" id="{EDD84A8C-0DAA-48FD-B09F-744C71C82E9A}"/>
              </a:ext>
            </a:extLst>
          </p:cNvPr>
          <p:cNvPicPr>
            <a:picLocks noChangeAspect="1"/>
          </p:cNvPicPr>
          <p:nvPr/>
        </p:nvPicPr>
        <p:blipFill>
          <a:blip r:embed="rId5"/>
          <a:stretch>
            <a:fillRect/>
          </a:stretch>
        </p:blipFill>
        <p:spPr>
          <a:xfrm>
            <a:off x="4170362" y="2598356"/>
            <a:ext cx="4686300" cy="1790700"/>
          </a:xfrm>
          <a:prstGeom prst="rect">
            <a:avLst/>
          </a:prstGeom>
        </p:spPr>
      </p:pic>
      <p:pic>
        <p:nvPicPr>
          <p:cNvPr id="8" name="Picture 7">
            <a:extLst>
              <a:ext uri="{FF2B5EF4-FFF2-40B4-BE49-F238E27FC236}">
                <a16:creationId xmlns:a16="http://schemas.microsoft.com/office/drawing/2014/main" id="{E6C73DDD-7D6D-4E4A-9516-52E4386F3EFA}"/>
              </a:ext>
            </a:extLst>
          </p:cNvPr>
          <p:cNvPicPr>
            <a:picLocks noChangeAspect="1"/>
          </p:cNvPicPr>
          <p:nvPr/>
        </p:nvPicPr>
        <p:blipFill>
          <a:blip r:embed="rId6"/>
          <a:stretch>
            <a:fillRect/>
          </a:stretch>
        </p:blipFill>
        <p:spPr>
          <a:xfrm>
            <a:off x="5009027" y="2866394"/>
            <a:ext cx="1096529" cy="1068769"/>
          </a:xfrm>
          <a:prstGeom prst="rect">
            <a:avLst/>
          </a:prstGeom>
        </p:spPr>
      </p:pic>
    </p:spTree>
    <p:extLst>
      <p:ext uri="{BB962C8B-B14F-4D97-AF65-F5344CB8AC3E}">
        <p14:creationId xmlns:p14="http://schemas.microsoft.com/office/powerpoint/2010/main" val="414508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39373E-F616-4010-B629-8307CDB31364}"/>
              </a:ext>
            </a:extLst>
          </p:cNvPr>
          <p:cNvPicPr>
            <a:picLocks noChangeAspect="1"/>
          </p:cNvPicPr>
          <p:nvPr/>
        </p:nvPicPr>
        <p:blipFill>
          <a:blip r:embed="rId3"/>
          <a:stretch>
            <a:fillRect/>
          </a:stretch>
        </p:blipFill>
        <p:spPr>
          <a:xfrm>
            <a:off x="865187" y="322483"/>
            <a:ext cx="6048375" cy="1981200"/>
          </a:xfrm>
          <a:prstGeom prst="rect">
            <a:avLst/>
          </a:prstGeom>
        </p:spPr>
      </p:pic>
      <p:pic>
        <p:nvPicPr>
          <p:cNvPr id="8" name="Picture 7">
            <a:extLst>
              <a:ext uri="{FF2B5EF4-FFF2-40B4-BE49-F238E27FC236}">
                <a16:creationId xmlns:a16="http://schemas.microsoft.com/office/drawing/2014/main" id="{FEB54129-40A3-429F-A0F7-6B22A7C4FFC1}"/>
              </a:ext>
            </a:extLst>
          </p:cNvPr>
          <p:cNvPicPr>
            <a:picLocks noChangeAspect="1"/>
          </p:cNvPicPr>
          <p:nvPr/>
        </p:nvPicPr>
        <p:blipFill>
          <a:blip r:embed="rId4"/>
          <a:stretch>
            <a:fillRect/>
          </a:stretch>
        </p:blipFill>
        <p:spPr>
          <a:xfrm>
            <a:off x="865187" y="2362616"/>
            <a:ext cx="6686550" cy="1743075"/>
          </a:xfrm>
          <a:prstGeom prst="rect">
            <a:avLst/>
          </a:prstGeom>
        </p:spPr>
      </p:pic>
      <p:pic>
        <p:nvPicPr>
          <p:cNvPr id="9218" name="Picture 2" descr="Being Jazz: An interview with Jazz Jennings - Metro Weekly">
            <a:extLst>
              <a:ext uri="{FF2B5EF4-FFF2-40B4-BE49-F238E27FC236}">
                <a16:creationId xmlns:a16="http://schemas.microsoft.com/office/drawing/2014/main" id="{4ADBB9E4-170F-4E7A-9011-71B83F54DC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5187" y="4098131"/>
            <a:ext cx="2678113" cy="21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5C112-AAE2-47D4-944F-AFDF192082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330" y="322483"/>
            <a:ext cx="6080760" cy="1754534"/>
          </a:xfrm>
          <a:prstGeom prst="rect">
            <a:avLst/>
          </a:prstGeom>
        </p:spPr>
      </p:pic>
      <p:pic>
        <p:nvPicPr>
          <p:cNvPr id="11" name="Picture 10">
            <a:extLst>
              <a:ext uri="{FF2B5EF4-FFF2-40B4-BE49-F238E27FC236}">
                <a16:creationId xmlns:a16="http://schemas.microsoft.com/office/drawing/2014/main" id="{1B43D862-898A-4742-8749-9351840B0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330" y="2077017"/>
            <a:ext cx="2918460" cy="1754534"/>
          </a:xfrm>
          <a:prstGeom prst="rect">
            <a:avLst/>
          </a:prstGeom>
        </p:spPr>
      </p:pic>
      <p:pic>
        <p:nvPicPr>
          <p:cNvPr id="13" name="Picture 2" descr="The transgender kids | The Times">
            <a:extLst>
              <a:ext uri="{FF2B5EF4-FFF2-40B4-BE49-F238E27FC236}">
                <a16:creationId xmlns:a16="http://schemas.microsoft.com/office/drawing/2014/main" id="{26623E47-A2EB-416B-8414-FAFFBF93F5B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05543" y="2042461"/>
            <a:ext cx="2985452" cy="290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08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he transgender kids | The Times">
            <a:extLst>
              <a:ext uri="{FF2B5EF4-FFF2-40B4-BE49-F238E27FC236}">
                <a16:creationId xmlns:a16="http://schemas.microsoft.com/office/drawing/2014/main" id="{9713648D-0EE9-4A8A-9550-CBC48E0047D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5543" y="2042461"/>
            <a:ext cx="2985452" cy="2902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242555-8A00-4B4F-B811-F201785D1926}"/>
              </a:ext>
            </a:extLst>
          </p:cNvPr>
          <p:cNvPicPr>
            <a:picLocks noChangeAspect="1"/>
          </p:cNvPicPr>
          <p:nvPr/>
        </p:nvPicPr>
        <p:blipFill>
          <a:blip r:embed="rId4"/>
          <a:stretch>
            <a:fillRect/>
          </a:stretch>
        </p:blipFill>
        <p:spPr>
          <a:xfrm>
            <a:off x="421005" y="543551"/>
            <a:ext cx="3867150" cy="1685925"/>
          </a:xfrm>
          <a:prstGeom prst="rect">
            <a:avLst/>
          </a:prstGeom>
        </p:spPr>
      </p:pic>
      <p:pic>
        <p:nvPicPr>
          <p:cNvPr id="8" name="Picture 7">
            <a:extLst>
              <a:ext uri="{FF2B5EF4-FFF2-40B4-BE49-F238E27FC236}">
                <a16:creationId xmlns:a16="http://schemas.microsoft.com/office/drawing/2014/main" id="{683CCA4F-ADD0-4BB9-A2E4-F405AC560B39}"/>
              </a:ext>
            </a:extLst>
          </p:cNvPr>
          <p:cNvPicPr>
            <a:picLocks noChangeAspect="1"/>
          </p:cNvPicPr>
          <p:nvPr/>
        </p:nvPicPr>
        <p:blipFill>
          <a:blip r:embed="rId5"/>
          <a:stretch>
            <a:fillRect/>
          </a:stretch>
        </p:blipFill>
        <p:spPr>
          <a:xfrm>
            <a:off x="423968" y="2486025"/>
            <a:ext cx="4981575" cy="1885950"/>
          </a:xfrm>
          <a:prstGeom prst="rect">
            <a:avLst/>
          </a:prstGeom>
        </p:spPr>
      </p:pic>
      <p:pic>
        <p:nvPicPr>
          <p:cNvPr id="15" name="Picture 14">
            <a:extLst>
              <a:ext uri="{FF2B5EF4-FFF2-40B4-BE49-F238E27FC236}">
                <a16:creationId xmlns:a16="http://schemas.microsoft.com/office/drawing/2014/main" id="{B2C186F6-3C93-4511-9898-3C66B33C0A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5875" y="4371975"/>
            <a:ext cx="1779314" cy="1042547"/>
          </a:xfrm>
          <a:prstGeom prst="rect">
            <a:avLst/>
          </a:prstGeom>
        </p:spPr>
      </p:pic>
      <p:pic>
        <p:nvPicPr>
          <p:cNvPr id="17" name="Picture 16">
            <a:extLst>
              <a:ext uri="{FF2B5EF4-FFF2-40B4-BE49-F238E27FC236}">
                <a16:creationId xmlns:a16="http://schemas.microsoft.com/office/drawing/2014/main" id="{33E498B9-E861-456B-A6FD-8573EE2DF0EC}"/>
              </a:ext>
            </a:extLst>
          </p:cNvPr>
          <p:cNvPicPr>
            <a:picLocks noChangeAspect="1"/>
          </p:cNvPicPr>
          <p:nvPr/>
        </p:nvPicPr>
        <p:blipFill>
          <a:blip r:embed="rId7"/>
          <a:stretch>
            <a:fillRect/>
          </a:stretch>
        </p:blipFill>
        <p:spPr>
          <a:xfrm>
            <a:off x="1244539" y="5280760"/>
            <a:ext cx="1390650" cy="447675"/>
          </a:xfrm>
          <a:prstGeom prst="rect">
            <a:avLst/>
          </a:prstGeom>
        </p:spPr>
      </p:pic>
    </p:spTree>
    <p:extLst>
      <p:ext uri="{BB962C8B-B14F-4D97-AF65-F5344CB8AC3E}">
        <p14:creationId xmlns:p14="http://schemas.microsoft.com/office/powerpoint/2010/main" val="301640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colorful&#10;&#10;Description automatically generated">
            <a:extLst>
              <a:ext uri="{FF2B5EF4-FFF2-40B4-BE49-F238E27FC236}">
                <a16:creationId xmlns:a16="http://schemas.microsoft.com/office/drawing/2014/main" id="{CC75FCB5-7B53-4D42-B930-B02202FB5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8215" y="2783728"/>
            <a:ext cx="2610075" cy="3071721"/>
          </a:xfrm>
          <a:prstGeom prst="rect">
            <a:avLst/>
          </a:prstGeom>
        </p:spPr>
      </p:pic>
      <p:pic>
        <p:nvPicPr>
          <p:cNvPr id="5" name="Picture 4">
            <a:extLst>
              <a:ext uri="{FF2B5EF4-FFF2-40B4-BE49-F238E27FC236}">
                <a16:creationId xmlns:a16="http://schemas.microsoft.com/office/drawing/2014/main" id="{79E1C28E-54E5-4686-BBA3-5266DBCDBE48}"/>
              </a:ext>
            </a:extLst>
          </p:cNvPr>
          <p:cNvPicPr>
            <a:picLocks noChangeAspect="1"/>
          </p:cNvPicPr>
          <p:nvPr/>
        </p:nvPicPr>
        <p:blipFill>
          <a:blip r:embed="rId4"/>
          <a:stretch>
            <a:fillRect/>
          </a:stretch>
        </p:blipFill>
        <p:spPr>
          <a:xfrm>
            <a:off x="958215" y="757237"/>
            <a:ext cx="6153150" cy="1781175"/>
          </a:xfrm>
          <a:prstGeom prst="rect">
            <a:avLst/>
          </a:prstGeom>
        </p:spPr>
      </p:pic>
    </p:spTree>
    <p:extLst>
      <p:ext uri="{BB962C8B-B14F-4D97-AF65-F5344CB8AC3E}">
        <p14:creationId xmlns:p14="http://schemas.microsoft.com/office/powerpoint/2010/main" val="190359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449" y="1052699"/>
            <a:ext cx="6369002" cy="4481141"/>
          </a:xfrm>
          <a:prstGeom prst="rect">
            <a:avLst/>
          </a:prstGeom>
          <a:ln w="28575">
            <a:solidFill>
              <a:schemeClr val="tx1"/>
            </a:solidFill>
          </a:ln>
        </p:spPr>
      </p:pic>
    </p:spTree>
    <p:extLst>
      <p:ext uri="{BB962C8B-B14F-4D97-AF65-F5344CB8AC3E}">
        <p14:creationId xmlns:p14="http://schemas.microsoft.com/office/powerpoint/2010/main" val="361331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958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solidFill>
                      <a:schemeClr val="tx1"/>
                    </a:solidFill>
                  </a:rPr>
                  <a:t>like singing.</a:t>
                </a:r>
                <a:endParaRPr lang="en-GB" sz="1400"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E669C3EA-89B7-4AAC-969E-EA8FBA7FCA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8577" y="1362486"/>
            <a:ext cx="2203684" cy="971115"/>
          </a:xfrm>
          <a:prstGeom prst="rect">
            <a:avLst/>
          </a:prstGeom>
        </p:spPr>
      </p:pic>
    </p:spTree>
    <p:extLst>
      <p:ext uri="{BB962C8B-B14F-4D97-AF65-F5344CB8AC3E}">
        <p14:creationId xmlns:p14="http://schemas.microsoft.com/office/powerpoint/2010/main" val="344901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30F6158-F699-4977-9736-50B792879328}"/>
              </a:ext>
            </a:extLst>
          </p:cNvPr>
          <p:cNvGrpSpPr/>
          <p:nvPr/>
        </p:nvGrpSpPr>
        <p:grpSpPr>
          <a:xfrm>
            <a:off x="889449" y="1052699"/>
            <a:ext cx="6369002" cy="4481141"/>
            <a:chOff x="902237" y="888028"/>
            <a:chExt cx="6369002" cy="4481141"/>
          </a:xfrm>
        </p:grpSpPr>
        <p:grpSp>
          <p:nvGrpSpPr>
            <p:cNvPr id="3" name="Group 2">
              <a:extLst>
                <a:ext uri="{FF2B5EF4-FFF2-40B4-BE49-F238E27FC236}">
                  <a16:creationId xmlns:a16="http://schemas.microsoft.com/office/drawing/2014/main" id="{26EE9159-9AC6-41DA-B5D1-CA8EFDF3E887}"/>
                </a:ext>
              </a:extLst>
            </p:cNvPr>
            <p:cNvGrpSpPr/>
            <p:nvPr/>
          </p:nvGrpSpPr>
          <p:grpSpPr>
            <a:xfrm>
              <a:off x="902237" y="888028"/>
              <a:ext cx="6369002" cy="4481141"/>
              <a:chOff x="902237" y="888028"/>
              <a:chExt cx="6369002" cy="4481141"/>
            </a:xfrm>
          </p:grpSpPr>
          <p:pic>
            <p:nvPicPr>
              <p:cNvPr id="5" name="Picture 4">
                <a:extLst>
                  <a:ext uri="{FF2B5EF4-FFF2-40B4-BE49-F238E27FC236}">
                    <a16:creationId xmlns:a16="http://schemas.microsoft.com/office/drawing/2014/main" id="{3D0FD3CD-7F1D-4828-AA46-4AAF94894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237" y="888028"/>
                <a:ext cx="6369002" cy="4481141"/>
              </a:xfrm>
              <a:prstGeom prst="rect">
                <a:avLst/>
              </a:prstGeom>
              <a:ln w="28575">
                <a:solidFill>
                  <a:schemeClr val="tx1"/>
                </a:solidFill>
              </a:ln>
            </p:spPr>
          </p:pic>
          <p:sp>
            <p:nvSpPr>
              <p:cNvPr id="2" name="Rectangle 1">
                <a:extLst>
                  <a:ext uri="{FF2B5EF4-FFF2-40B4-BE49-F238E27FC236}">
                    <a16:creationId xmlns:a16="http://schemas.microsoft.com/office/drawing/2014/main" id="{13B7D402-6D23-4B56-B8CE-4B0497B6CE49}"/>
                  </a:ext>
                </a:extLst>
              </p:cNvPr>
              <p:cNvSpPr/>
              <p:nvPr/>
            </p:nvSpPr>
            <p:spPr>
              <a:xfrm>
                <a:off x="4391358" y="1383660"/>
                <a:ext cx="2083776" cy="1306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6365B8E-42D7-4B31-8094-05D763FB86BC}"/>
                  </a:ext>
                </a:extLst>
              </p:cNvPr>
              <p:cNvSpPr/>
              <p:nvPr/>
            </p:nvSpPr>
            <p:spPr>
              <a:xfrm>
                <a:off x="4351116" y="1931058"/>
                <a:ext cx="2563633" cy="93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a:solidFill>
                      <a:schemeClr val="tx1"/>
                    </a:solidFill>
                  </a:rPr>
                  <a:t>like pink.</a:t>
                </a:r>
                <a:endParaRPr lang="en-GB" dirty="0">
                  <a:solidFill>
                    <a:schemeClr val="tx1"/>
                  </a:solidFill>
                </a:endParaRPr>
              </a:p>
            </p:txBody>
          </p:sp>
        </p:grpSp>
        <p:cxnSp>
          <p:nvCxnSpPr>
            <p:cNvPr id="9" name="Straight Connector 8">
              <a:extLst>
                <a:ext uri="{FF2B5EF4-FFF2-40B4-BE49-F238E27FC236}">
                  <a16:creationId xmlns:a16="http://schemas.microsoft.com/office/drawing/2014/main" id="{2A912274-6C1E-454A-B768-A9DCE36B08C1}"/>
                </a:ext>
              </a:extLst>
            </p:cNvPr>
            <p:cNvCxnSpPr>
              <a:cxnSpLocks/>
            </p:cNvCxnSpPr>
            <p:nvPr/>
          </p:nvCxnSpPr>
          <p:spPr>
            <a:xfrm>
              <a:off x="4391358" y="2690446"/>
              <a:ext cx="26600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a:extLst>
              <a:ext uri="{FF2B5EF4-FFF2-40B4-BE49-F238E27FC236}">
                <a16:creationId xmlns:a16="http://schemas.microsoft.com/office/drawing/2014/main" id="{42CC2800-19DB-40EB-9496-3CFC2D3D29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08443" y="1291348"/>
            <a:ext cx="2325329" cy="1058325"/>
          </a:xfrm>
          <a:prstGeom prst="rect">
            <a:avLst/>
          </a:prstGeom>
        </p:spPr>
      </p:pic>
    </p:spTree>
    <p:extLst>
      <p:ext uri="{BB962C8B-B14F-4D97-AF65-F5344CB8AC3E}">
        <p14:creationId xmlns:p14="http://schemas.microsoft.com/office/powerpoint/2010/main" val="148675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35FC9F1-B217-4CE2-A779-33B50B5C2D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696117" y="1871453"/>
            <a:ext cx="3196635" cy="295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E84A4A4-0031-45A5-8A96-37360F7AD676}"/>
              </a:ext>
            </a:extLst>
          </p:cNvPr>
          <p:cNvPicPr>
            <a:picLocks noChangeAspect="1"/>
          </p:cNvPicPr>
          <p:nvPr/>
        </p:nvPicPr>
        <p:blipFill>
          <a:blip r:embed="rId4"/>
          <a:stretch>
            <a:fillRect/>
          </a:stretch>
        </p:blipFill>
        <p:spPr>
          <a:xfrm>
            <a:off x="370142" y="968938"/>
            <a:ext cx="5000625" cy="1638300"/>
          </a:xfrm>
          <a:prstGeom prst="rect">
            <a:avLst/>
          </a:prstGeom>
        </p:spPr>
      </p:pic>
      <p:pic>
        <p:nvPicPr>
          <p:cNvPr id="8" name="Picture 7">
            <a:extLst>
              <a:ext uri="{FF2B5EF4-FFF2-40B4-BE49-F238E27FC236}">
                <a16:creationId xmlns:a16="http://schemas.microsoft.com/office/drawing/2014/main" id="{91453829-6067-4BFA-BB8F-C1B1A62C9DCE}"/>
              </a:ext>
            </a:extLst>
          </p:cNvPr>
          <p:cNvPicPr>
            <a:picLocks noChangeAspect="1"/>
          </p:cNvPicPr>
          <p:nvPr/>
        </p:nvPicPr>
        <p:blipFill>
          <a:blip r:embed="rId5"/>
          <a:stretch>
            <a:fillRect/>
          </a:stretch>
        </p:blipFill>
        <p:spPr>
          <a:xfrm>
            <a:off x="370142" y="2899561"/>
            <a:ext cx="5391150" cy="1676400"/>
          </a:xfrm>
          <a:prstGeom prst="rect">
            <a:avLst/>
          </a:prstGeom>
        </p:spPr>
      </p:pic>
    </p:spTree>
    <p:extLst>
      <p:ext uri="{BB962C8B-B14F-4D97-AF65-F5344CB8AC3E}">
        <p14:creationId xmlns:p14="http://schemas.microsoft.com/office/powerpoint/2010/main" val="39354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clothing&#10;&#10;Description automatically generated">
            <a:extLst>
              <a:ext uri="{FF2B5EF4-FFF2-40B4-BE49-F238E27FC236}">
                <a16:creationId xmlns:a16="http://schemas.microsoft.com/office/drawing/2014/main" id="{CC071109-53A6-4464-B317-1AACA2752C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4974" y="1859814"/>
            <a:ext cx="1960685" cy="2707985"/>
          </a:xfrm>
          <a:prstGeom prst="rect">
            <a:avLst/>
          </a:prstGeom>
        </p:spPr>
      </p:pic>
      <p:pic>
        <p:nvPicPr>
          <p:cNvPr id="1026" name="Picture 2" descr="Cheerful African American boy in casual outfit with backpack standing against whiteboard in classroom and looking at camera">
            <a:extLst>
              <a:ext uri="{FF2B5EF4-FFF2-40B4-BE49-F238E27FC236}">
                <a16:creationId xmlns:a16="http://schemas.microsoft.com/office/drawing/2014/main" id="{5830F358-36CC-4882-9AC3-79432ABA594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4067" y="302354"/>
            <a:ext cx="1968561" cy="2707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ent black girl in cozy sweater against white wall">
            <a:extLst>
              <a:ext uri="{FF2B5EF4-FFF2-40B4-BE49-F238E27FC236}">
                <a16:creationId xmlns:a16="http://schemas.microsoft.com/office/drawing/2014/main" id="{4D08CF56-8EFC-4757-A170-CC93A548B97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53763" y="3097529"/>
            <a:ext cx="1960685" cy="2707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6C21D4-69D4-4263-8A43-1F442F92BDD4}"/>
              </a:ext>
            </a:extLst>
          </p:cNvPr>
          <p:cNvPicPr>
            <a:picLocks noChangeAspect="1"/>
          </p:cNvPicPr>
          <p:nvPr/>
        </p:nvPicPr>
        <p:blipFill>
          <a:blip r:embed="rId6"/>
          <a:stretch>
            <a:fillRect/>
          </a:stretch>
        </p:blipFill>
        <p:spPr>
          <a:xfrm>
            <a:off x="595221" y="322483"/>
            <a:ext cx="3190875" cy="1714500"/>
          </a:xfrm>
          <a:prstGeom prst="rect">
            <a:avLst/>
          </a:prstGeom>
        </p:spPr>
      </p:pic>
      <p:pic>
        <p:nvPicPr>
          <p:cNvPr id="9" name="Picture 8">
            <a:extLst>
              <a:ext uri="{FF2B5EF4-FFF2-40B4-BE49-F238E27FC236}">
                <a16:creationId xmlns:a16="http://schemas.microsoft.com/office/drawing/2014/main" id="{8ACC4955-F105-49A8-B6F5-621242CAEF09}"/>
              </a:ext>
            </a:extLst>
          </p:cNvPr>
          <p:cNvPicPr>
            <a:picLocks noChangeAspect="1"/>
          </p:cNvPicPr>
          <p:nvPr/>
        </p:nvPicPr>
        <p:blipFill>
          <a:blip r:embed="rId7"/>
          <a:stretch>
            <a:fillRect/>
          </a:stretch>
        </p:blipFill>
        <p:spPr>
          <a:xfrm>
            <a:off x="595221" y="2216467"/>
            <a:ext cx="3114675" cy="1762125"/>
          </a:xfrm>
          <a:prstGeom prst="rect">
            <a:avLst/>
          </a:prstGeom>
        </p:spPr>
      </p:pic>
      <p:pic>
        <p:nvPicPr>
          <p:cNvPr id="12" name="Picture 11">
            <a:extLst>
              <a:ext uri="{FF2B5EF4-FFF2-40B4-BE49-F238E27FC236}">
                <a16:creationId xmlns:a16="http://schemas.microsoft.com/office/drawing/2014/main" id="{3D223A27-9F40-4CE2-B2A2-1E6F4EE38C4F}"/>
              </a:ext>
            </a:extLst>
          </p:cNvPr>
          <p:cNvPicPr>
            <a:picLocks noChangeAspect="1"/>
          </p:cNvPicPr>
          <p:nvPr/>
        </p:nvPicPr>
        <p:blipFill>
          <a:blip r:embed="rId8"/>
          <a:stretch>
            <a:fillRect/>
          </a:stretch>
        </p:blipFill>
        <p:spPr>
          <a:xfrm>
            <a:off x="625444" y="4036695"/>
            <a:ext cx="3762375" cy="1628775"/>
          </a:xfrm>
          <a:prstGeom prst="rect">
            <a:avLst/>
          </a:prstGeom>
        </p:spPr>
      </p:pic>
    </p:spTree>
    <p:extLst>
      <p:ext uri="{BB962C8B-B14F-4D97-AF65-F5344CB8AC3E}">
        <p14:creationId xmlns:p14="http://schemas.microsoft.com/office/powerpoint/2010/main" val="21424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of Coloring Pencils Forming Heart">
            <a:extLst>
              <a:ext uri="{FF2B5EF4-FFF2-40B4-BE49-F238E27FC236}">
                <a16:creationId xmlns:a16="http://schemas.microsoft.com/office/drawing/2014/main" id="{1A7A6744-174C-4AFB-B805-8F66C1006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1781" y="2127820"/>
            <a:ext cx="5260438" cy="3431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803483-8832-4189-836A-21400E08E2A1}"/>
              </a:ext>
            </a:extLst>
          </p:cNvPr>
          <p:cNvPicPr>
            <a:picLocks noChangeAspect="1"/>
          </p:cNvPicPr>
          <p:nvPr/>
        </p:nvPicPr>
        <p:blipFill>
          <a:blip r:embed="rId4"/>
          <a:stretch>
            <a:fillRect/>
          </a:stretch>
        </p:blipFill>
        <p:spPr>
          <a:xfrm>
            <a:off x="520172" y="322483"/>
            <a:ext cx="6991350" cy="1695450"/>
          </a:xfrm>
          <a:prstGeom prst="rect">
            <a:avLst/>
          </a:prstGeom>
        </p:spPr>
      </p:pic>
    </p:spTree>
    <p:extLst>
      <p:ext uri="{BB962C8B-B14F-4D97-AF65-F5344CB8AC3E}">
        <p14:creationId xmlns:p14="http://schemas.microsoft.com/office/powerpoint/2010/main" val="266125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sorted Cooked Foods Inside Food Warmers">
            <a:extLst>
              <a:ext uri="{FF2B5EF4-FFF2-40B4-BE49-F238E27FC236}">
                <a16:creationId xmlns:a16="http://schemas.microsoft.com/office/drawing/2014/main" id="{BDD6FDFE-641F-4DA3-9DE9-F6468075F42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91740" y="2181330"/>
            <a:ext cx="4160520" cy="3557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548D83-06C8-4922-B636-6CB2046ABE80}"/>
              </a:ext>
            </a:extLst>
          </p:cNvPr>
          <p:cNvPicPr>
            <a:picLocks noChangeAspect="1"/>
          </p:cNvPicPr>
          <p:nvPr/>
        </p:nvPicPr>
        <p:blipFill>
          <a:blip r:embed="rId4"/>
          <a:stretch>
            <a:fillRect/>
          </a:stretch>
        </p:blipFill>
        <p:spPr>
          <a:xfrm>
            <a:off x="804787" y="334492"/>
            <a:ext cx="6581775" cy="1628775"/>
          </a:xfrm>
          <a:prstGeom prst="rect">
            <a:avLst/>
          </a:prstGeom>
        </p:spPr>
      </p:pic>
    </p:spTree>
    <p:extLst>
      <p:ext uri="{BB962C8B-B14F-4D97-AF65-F5344CB8AC3E}">
        <p14:creationId xmlns:p14="http://schemas.microsoft.com/office/powerpoint/2010/main" val="318769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63F367F3-AE8E-48D6-8C6B-68D26B565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22428" y="2063887"/>
            <a:ext cx="3169320" cy="3742553"/>
          </a:xfrm>
          <a:prstGeom prst="rect">
            <a:avLst/>
          </a:prstGeom>
        </p:spPr>
      </p:pic>
      <p:pic>
        <p:nvPicPr>
          <p:cNvPr id="5" name="Picture 4">
            <a:extLst>
              <a:ext uri="{FF2B5EF4-FFF2-40B4-BE49-F238E27FC236}">
                <a16:creationId xmlns:a16="http://schemas.microsoft.com/office/drawing/2014/main" id="{CC500D79-FD49-41BF-B9DC-4B56A63FDB0A}"/>
              </a:ext>
            </a:extLst>
          </p:cNvPr>
          <p:cNvPicPr>
            <a:picLocks noChangeAspect="1"/>
          </p:cNvPicPr>
          <p:nvPr/>
        </p:nvPicPr>
        <p:blipFill>
          <a:blip r:embed="rId4"/>
          <a:stretch>
            <a:fillRect/>
          </a:stretch>
        </p:blipFill>
        <p:spPr>
          <a:xfrm>
            <a:off x="2266949" y="265333"/>
            <a:ext cx="4610100" cy="1695450"/>
          </a:xfrm>
          <a:prstGeom prst="rect">
            <a:avLst/>
          </a:prstGeom>
        </p:spPr>
      </p:pic>
    </p:spTree>
    <p:extLst>
      <p:ext uri="{BB962C8B-B14F-4D97-AF65-F5344CB8AC3E}">
        <p14:creationId xmlns:p14="http://schemas.microsoft.com/office/powerpoint/2010/main" val="118770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E579B-5C83-4D25-ACA1-46BAC7768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398" y="1960783"/>
            <a:ext cx="4178420" cy="3613769"/>
          </a:xfrm>
          <a:prstGeom prst="rect">
            <a:avLst/>
          </a:prstGeom>
        </p:spPr>
      </p:pic>
      <p:pic>
        <p:nvPicPr>
          <p:cNvPr id="6" name="Picture 5">
            <a:extLst>
              <a:ext uri="{FF2B5EF4-FFF2-40B4-BE49-F238E27FC236}">
                <a16:creationId xmlns:a16="http://schemas.microsoft.com/office/drawing/2014/main" id="{752E9D0B-30A0-4FBE-8486-443499A0B632}"/>
              </a:ext>
            </a:extLst>
          </p:cNvPr>
          <p:cNvPicPr>
            <a:picLocks noChangeAspect="1"/>
          </p:cNvPicPr>
          <p:nvPr/>
        </p:nvPicPr>
        <p:blipFill>
          <a:blip r:embed="rId4"/>
          <a:stretch>
            <a:fillRect/>
          </a:stretch>
        </p:blipFill>
        <p:spPr>
          <a:xfrm>
            <a:off x="2126493" y="322483"/>
            <a:ext cx="4124325" cy="1638300"/>
          </a:xfrm>
          <a:prstGeom prst="rect">
            <a:avLst/>
          </a:prstGeom>
        </p:spPr>
      </p:pic>
    </p:spTree>
    <p:extLst>
      <p:ext uri="{BB962C8B-B14F-4D97-AF65-F5344CB8AC3E}">
        <p14:creationId xmlns:p14="http://schemas.microsoft.com/office/powerpoint/2010/main" val="420084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FC1883-EFA6-4878-AC48-756DCA7FC247}"/>
              </a:ext>
            </a:extLst>
          </p:cNvPr>
          <p:cNvPicPr>
            <a:picLocks noChangeAspect="1"/>
          </p:cNvPicPr>
          <p:nvPr/>
        </p:nvPicPr>
        <p:blipFill>
          <a:blip r:embed="rId3"/>
          <a:stretch>
            <a:fillRect/>
          </a:stretch>
        </p:blipFill>
        <p:spPr>
          <a:xfrm>
            <a:off x="1768792" y="322483"/>
            <a:ext cx="4486275" cy="1847850"/>
          </a:xfrm>
          <a:prstGeom prst="rect">
            <a:avLst/>
          </a:prstGeom>
        </p:spPr>
      </p:pic>
      <p:pic>
        <p:nvPicPr>
          <p:cNvPr id="1026" name="Picture 2" descr="The transgender kids | The Times">
            <a:extLst>
              <a:ext uri="{FF2B5EF4-FFF2-40B4-BE49-F238E27FC236}">
                <a16:creationId xmlns:a16="http://schemas.microsoft.com/office/drawing/2014/main" id="{3EB6D310-A327-487B-8147-EDA33E867D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8820" y="2400841"/>
            <a:ext cx="5166360" cy="290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6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 Am Jazz' Star Jazz Jennings' Secrets &amp; Scandals Exposed">
            <a:extLst>
              <a:ext uri="{FF2B5EF4-FFF2-40B4-BE49-F238E27FC236}">
                <a16:creationId xmlns:a16="http://schemas.microsoft.com/office/drawing/2014/main" id="{A503EAEA-C219-4970-A43E-2155DC7EE02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11953" y="2202340"/>
            <a:ext cx="2920093" cy="3550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D45CD65-88B3-4563-81CC-3FEC6BB9C0F3}"/>
              </a:ext>
            </a:extLst>
          </p:cNvPr>
          <p:cNvPicPr>
            <a:picLocks noChangeAspect="1"/>
          </p:cNvPicPr>
          <p:nvPr/>
        </p:nvPicPr>
        <p:blipFill>
          <a:blip r:embed="rId4"/>
          <a:stretch>
            <a:fillRect/>
          </a:stretch>
        </p:blipFill>
        <p:spPr>
          <a:xfrm>
            <a:off x="2042160" y="322483"/>
            <a:ext cx="4762500" cy="1857375"/>
          </a:xfrm>
          <a:prstGeom prst="rect">
            <a:avLst/>
          </a:prstGeom>
        </p:spPr>
      </p:pic>
    </p:spTree>
    <p:extLst>
      <p:ext uri="{BB962C8B-B14F-4D97-AF65-F5344CB8AC3E}">
        <p14:creationId xmlns:p14="http://schemas.microsoft.com/office/powerpoint/2010/main" val="279690426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1603</Words>
  <Application>Microsoft Office PowerPoint</Application>
  <PresentationFormat>On-screen Show (4:3)</PresentationFormat>
  <Paragraphs>83</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2021-01-05T16:07:22Z</dcterms:created>
  <dcterms:modified xsi:type="dcterms:W3CDTF">2022-09-26T20:49:06Z</dcterms:modified>
</cp:coreProperties>
</file>