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9"/>
  </p:notesMasterIdLst>
  <p:handoutMasterIdLst>
    <p:handoutMasterId r:id="rId10"/>
  </p:handoutMasterIdLst>
  <p:sldIdLst>
    <p:sldId id="256" r:id="rId2"/>
    <p:sldId id="263" r:id="rId3"/>
    <p:sldId id="279" r:id="rId4"/>
    <p:sldId id="259" r:id="rId5"/>
    <p:sldId id="265" r:id="rId6"/>
    <p:sldId id="266" r:id="rId7"/>
    <p:sldId id="27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D2242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B38F6-E9D6-4110-80F4-8489F35A9BC7}" v="10" dt="2022-09-28T10:31:09.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58714" autoAdjust="0"/>
  </p:normalViewPr>
  <p:slideViewPr>
    <p:cSldViewPr snapToGrid="0" snapToObjects="1">
      <p:cViewPr varScale="1">
        <p:scale>
          <a:sx n="26" d="100"/>
          <a:sy n="26" d="100"/>
        </p:scale>
        <p:origin x="48"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Visit our website for the lesson pack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Create a list of ground rules as a class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respecting identities and opinions - this may also include no judgement, not speaking over each other and being honest with any and all questions we have.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Start with a class discussion on BHM and the form is has taken in the past. </a:t>
            </a:r>
          </a:p>
          <a:p>
            <a:r>
              <a:rPr lang="en-GB"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does BHM mean to the students? Why is BHM marked in calendars? Why is it significant? Highlight that historically racism and racist discrimination meant that black people were held back from accessing the same opportunities as white people – and also the many achievements and contributions to history of the black community were not talked about, highlighted or celebrated as much as they should have been (and sometimes not talked about at all).  We’ve made progress today but black people are still underrepresented in lots of areas, including the media, politics and leadership, and racism and racist discrimination against black people still happens far too often – so it’s important that we go on having these conversations. </a:t>
            </a:r>
          </a:p>
          <a:p>
            <a:r>
              <a:rPr lang="en-GB" sz="1200" kern="1200" dirty="0">
                <a:solidFill>
                  <a:schemeClr val="tx1"/>
                </a:solidFill>
                <a:effectLst/>
                <a:latin typeface="+mn-lt"/>
                <a:ea typeface="+mn-ea"/>
                <a:cs typeface="+mn-cs"/>
              </a:rPr>
              <a:t>Is BHM the best way of celebrating black role models and the achievements of the black community? Why/why not?</a:t>
            </a: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242953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the class discuss the question on the board in their pairs or as a table. They should note down their answers for a class discussion.</a:t>
            </a:r>
          </a:p>
          <a:p>
            <a:endParaRPr lang="en-GB" dirty="0"/>
          </a:p>
          <a:p>
            <a:r>
              <a:rPr lang="en-GB" dirty="0"/>
              <a:t>Have class feedback from their group discussions. If LGBT black role models have not been brought up, direct the class towards that. Ask if they can think of any role models who are black and LGBT? If yes, then who and how do they know them? If no, why do they think they might not often hear the stories of LGBT black role models? Encourage the class to think about the fact that someone who is LGBT and black might experience discrimination because of their sexual orientation or gender identity, as well as racist discrimination. This might mean that their achievements aren’t celebrated, that discrimination makes it more difficult for them to access opportunities and be as successful as they could otherwise be and/or that we hear about other aspects of who they are (like their work or their activism) but we never near about the fact that they’re LGBT and that part of them isn’t celebrated.</a:t>
            </a:r>
          </a:p>
        </p:txBody>
      </p:sp>
      <p:sp>
        <p:nvSpPr>
          <p:cNvPr id="4" name="Slide Number Placeholder 3"/>
          <p:cNvSpPr>
            <a:spLocks noGrp="1"/>
          </p:cNvSpPr>
          <p:nvPr>
            <p:ph type="sldNum" sz="quarter" idx="5"/>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97329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Show students different role models on the board (Colin Jackson – former hurdler, Dr </a:t>
            </a:r>
            <a:r>
              <a:rPr lang="en-GB" sz="1200" kern="1200" dirty="0" err="1">
                <a:solidFill>
                  <a:schemeClr val="tx1"/>
                </a:solidFill>
                <a:effectLst/>
                <a:latin typeface="+mn-lt"/>
                <a:ea typeface="+mn-ea"/>
                <a:cs typeface="+mn-cs"/>
              </a:rPr>
              <a:t>Ronx</a:t>
            </a:r>
            <a:r>
              <a:rPr lang="en-GB" sz="1200" kern="1200" dirty="0">
                <a:solidFill>
                  <a:schemeClr val="tx1"/>
                </a:solidFill>
                <a:effectLst/>
                <a:latin typeface="+mn-lt"/>
                <a:ea typeface="+mn-ea"/>
                <a:cs typeface="+mn-cs"/>
              </a:rPr>
              <a:t> – Emergency medical doctor , Marsha P Johnson – trans activist credited with starting the Stonewall Riots which sparked the modern LGBT rights movement, Munroe Bergdorf – Model and trans activist, Janelle </a:t>
            </a:r>
            <a:r>
              <a:rPr lang="en-GB" sz="1200" kern="1200" dirty="0" err="1">
                <a:solidFill>
                  <a:schemeClr val="tx1"/>
                </a:solidFill>
                <a:effectLst/>
                <a:latin typeface="+mn-lt"/>
                <a:ea typeface="+mn-ea"/>
                <a:cs typeface="+mn-cs"/>
              </a:rPr>
              <a:t>Monae</a:t>
            </a:r>
            <a:r>
              <a:rPr lang="en-GB" sz="1200" kern="1200" dirty="0">
                <a:solidFill>
                  <a:schemeClr val="tx1"/>
                </a:solidFill>
                <a:effectLst/>
                <a:latin typeface="+mn-lt"/>
                <a:ea typeface="+mn-ea"/>
                <a:cs typeface="+mn-cs"/>
              </a:rPr>
              <a:t> – Singer/Songwriter, Frank Ocean – Singer/Songwriter)</a:t>
            </a:r>
          </a:p>
          <a:p>
            <a:r>
              <a:rPr lang="en-GB" sz="1200" kern="1200" dirty="0">
                <a:solidFill>
                  <a:schemeClr val="tx1"/>
                </a:solidFill>
                <a:effectLst/>
                <a:latin typeface="+mn-lt"/>
                <a:ea typeface="+mn-ea"/>
                <a:cs typeface="+mn-cs"/>
              </a:rPr>
              <a:t>By show of hands, do they recognise any?</a:t>
            </a:r>
          </a:p>
          <a:p>
            <a:r>
              <a:rPr lang="en-GB" sz="1200" kern="1200" dirty="0">
                <a:solidFill>
                  <a:schemeClr val="tx1"/>
                </a:solidFill>
                <a:effectLst/>
                <a:latin typeface="+mn-lt"/>
                <a:ea typeface="+mn-ea"/>
                <a:cs typeface="+mn-cs"/>
              </a:rPr>
              <a:t>Ask: What have these people got in common? Think. Pair. Share.</a:t>
            </a:r>
          </a:p>
          <a:p>
            <a:r>
              <a:rPr lang="en-GB" sz="1200" kern="1200" dirty="0">
                <a:solidFill>
                  <a:schemeClr val="tx1"/>
                </a:solidFill>
                <a:effectLst/>
                <a:latin typeface="+mn-lt"/>
                <a:ea typeface="+mn-ea"/>
                <a:cs typeface="+mn-cs"/>
              </a:rPr>
              <a:t>Ask: What else might these people have in common? Think. Pair. Share.</a:t>
            </a:r>
          </a:p>
          <a:p>
            <a:r>
              <a:rPr lang="en-GB" sz="1200" kern="1200" dirty="0">
                <a:solidFill>
                  <a:schemeClr val="tx1"/>
                </a:solidFill>
                <a:effectLst/>
                <a:latin typeface="+mn-lt"/>
                <a:ea typeface="+mn-ea"/>
                <a:cs typeface="+mn-cs"/>
              </a:rPr>
              <a:t>Ask: Why do you think these people are role models? Think. Pair. Share. </a:t>
            </a:r>
          </a:p>
          <a:p>
            <a:r>
              <a:rPr lang="en-GB" sz="1200" kern="1200" dirty="0">
                <a:solidFill>
                  <a:schemeClr val="tx1"/>
                </a:solidFill>
                <a:effectLst/>
                <a:latin typeface="+mn-lt"/>
                <a:ea typeface="+mn-ea"/>
                <a:cs typeface="+mn-cs"/>
              </a:rPr>
              <a:t>Ask: Do you think these people are celebrated enough when looking at role models or history? Think. Pair. Share. </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3902549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Share the additional information about each person and discuss that they are all LGBT. </a:t>
            </a: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55226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Share the additional information about each person and discuss that they are all LGBT.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Having discussed the intersections of race LGBT, ask the students about disabled black LGBT role models.</a:t>
            </a:r>
          </a:p>
          <a:p>
            <a:r>
              <a:rPr lang="en-GB" sz="1200" kern="1200" dirty="0">
                <a:solidFill>
                  <a:schemeClr val="tx1"/>
                </a:solidFill>
                <a:effectLst/>
                <a:latin typeface="+mn-lt"/>
                <a:ea typeface="+mn-ea"/>
                <a:cs typeface="+mn-cs"/>
              </a:rPr>
              <a:t>Ask: How often do you see Black LGBT role models that are also disabled? Think. Pair. Share.</a:t>
            </a:r>
          </a:p>
          <a:p>
            <a:r>
              <a:rPr lang="en-GB" sz="1200" kern="1200" dirty="0">
                <a:solidFill>
                  <a:schemeClr val="tx1"/>
                </a:solidFill>
                <a:effectLst/>
                <a:latin typeface="+mn-lt"/>
                <a:ea typeface="+mn-ea"/>
                <a:cs typeface="+mn-cs"/>
              </a:rPr>
              <a:t>Ask: Why do you think this is?</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396523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each of the students choose one of the role models they have just been told about, or any others they can think of and write a speech about who they are and the importance of blackness in history. They should include facts about them.</a:t>
            </a:r>
          </a:p>
          <a:p>
            <a:endParaRPr lang="en-GB" dirty="0"/>
          </a:p>
          <a:p>
            <a:r>
              <a:rPr lang="en-GB" dirty="0"/>
              <a:t>For the end of lesson, have any students who feel comfortable share their speech with the class. </a:t>
            </a:r>
          </a:p>
        </p:txBody>
      </p:sp>
      <p:sp>
        <p:nvSpPr>
          <p:cNvPr id="4" name="Slide Number Placeholder 3"/>
          <p:cNvSpPr>
            <a:spLocks noGrp="1"/>
          </p:cNvSpPr>
          <p:nvPr>
            <p:ph type="sldNum" sz="quarter" idx="5"/>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232441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28/09/2022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28/09/2022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28/09/2022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28/09/2022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Black History Month 2019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Post-16 learners</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F9AC28-DF9C-40EE-892C-BFF9C97E9C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214" y="1900119"/>
            <a:ext cx="4062143" cy="4062143"/>
          </a:xfrm>
          <a:prstGeom prst="rect">
            <a:avLst/>
          </a:prstGeom>
        </p:spPr>
      </p:pic>
      <p:sp>
        <p:nvSpPr>
          <p:cNvPr id="11" name="TextBox 10">
            <a:extLst>
              <a:ext uri="{FF2B5EF4-FFF2-40B4-BE49-F238E27FC236}">
                <a16:creationId xmlns:a16="http://schemas.microsoft.com/office/drawing/2014/main" id="{CB1EDAF5-7327-40DA-8E9E-5BA88808F6B0}"/>
              </a:ext>
            </a:extLst>
          </p:cNvPr>
          <p:cNvSpPr txBox="1"/>
          <p:nvPr/>
        </p:nvSpPr>
        <p:spPr>
          <a:xfrm>
            <a:off x="260921" y="369920"/>
            <a:ext cx="7337083" cy="1384995"/>
          </a:xfrm>
          <a:prstGeom prst="rect">
            <a:avLst/>
          </a:prstGeom>
          <a:noFill/>
        </p:spPr>
        <p:txBody>
          <a:bodyPr wrap="square" rtlCol="0">
            <a:spAutoFit/>
          </a:bodyPr>
          <a:lstStyle/>
          <a:p>
            <a:pPr algn="ctr"/>
            <a:r>
              <a:rPr lang="en-US" sz="2800" u="sng" dirty="0">
                <a:latin typeface="Arial" panose="020B0604020202020204" pitchFamily="34" charset="0"/>
                <a:cs typeface="Arial" panose="020B0604020202020204" pitchFamily="34" charset="0"/>
              </a:rPr>
              <a:t>LO: To identify and highlight black role models throughout history and celebrate their achievements </a:t>
            </a:r>
          </a:p>
        </p:txBody>
      </p:sp>
    </p:spTree>
    <p:extLst>
      <p:ext uri="{BB962C8B-B14F-4D97-AF65-F5344CB8AC3E}">
        <p14:creationId xmlns:p14="http://schemas.microsoft.com/office/powerpoint/2010/main" val="123121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5574BB-B0CB-4EDD-A9B0-A88EEF06B839}"/>
              </a:ext>
            </a:extLst>
          </p:cNvPr>
          <p:cNvSpPr txBox="1"/>
          <p:nvPr/>
        </p:nvSpPr>
        <p:spPr>
          <a:xfrm>
            <a:off x="260922" y="1900316"/>
            <a:ext cx="8262592" cy="2862322"/>
          </a:xfrm>
          <a:prstGeom prst="rect">
            <a:avLst/>
          </a:prstGeom>
          <a:noFill/>
        </p:spPr>
        <p:txBody>
          <a:bodyPr wrap="square" rtlCol="0">
            <a:spAutoFit/>
          </a:bodyPr>
          <a:lstStyle/>
          <a:p>
            <a:pPr marL="342900" indent="-342900">
              <a:buFont typeface="Arial" panose="020B0604020202020204" pitchFamily="34" charset="0"/>
              <a:buChar char="•"/>
            </a:pPr>
            <a:r>
              <a:rPr lang="en-GB" sz="3600" dirty="0"/>
              <a:t>Are there parts of the black community whose stories we don’t hear as often when we talk about black history? If so, which groups do we still not hear much about?</a:t>
            </a:r>
            <a:endParaRPr lang="en-GB" dirty="0"/>
          </a:p>
        </p:txBody>
      </p:sp>
      <p:sp>
        <p:nvSpPr>
          <p:cNvPr id="8" name="TextBox 7">
            <a:extLst>
              <a:ext uri="{FF2B5EF4-FFF2-40B4-BE49-F238E27FC236}">
                <a16:creationId xmlns:a16="http://schemas.microsoft.com/office/drawing/2014/main" id="{4443B261-5535-4197-9C0D-EBD7B906E44A}"/>
              </a:ext>
            </a:extLst>
          </p:cNvPr>
          <p:cNvSpPr txBox="1"/>
          <p:nvPr/>
        </p:nvSpPr>
        <p:spPr>
          <a:xfrm>
            <a:off x="260921" y="369920"/>
            <a:ext cx="7337083" cy="707886"/>
          </a:xfrm>
          <a:prstGeom prst="rect">
            <a:avLst/>
          </a:prstGeom>
          <a:noFill/>
        </p:spPr>
        <p:txBody>
          <a:bodyPr wrap="square" rtlCol="0">
            <a:spAutoFit/>
          </a:bodyPr>
          <a:lstStyle/>
          <a:p>
            <a:pPr algn="ctr"/>
            <a:r>
              <a:rPr lang="en-US" sz="2000" u="sng" dirty="0">
                <a:latin typeface="Arial" panose="020B0604020202020204" pitchFamily="34" charset="0"/>
                <a:cs typeface="Arial" panose="020B0604020202020204" pitchFamily="34" charset="0"/>
              </a:rPr>
              <a:t>LO: To identify and highlight black role models throughout history and celebrate their achievements </a:t>
            </a:r>
          </a:p>
        </p:txBody>
      </p:sp>
    </p:spTree>
    <p:extLst>
      <p:ext uri="{BB962C8B-B14F-4D97-AF65-F5344CB8AC3E}">
        <p14:creationId xmlns:p14="http://schemas.microsoft.com/office/powerpoint/2010/main" val="70096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869E69F-4F87-49D3-8F4B-782BF755A3E6}"/>
              </a:ext>
            </a:extLst>
          </p:cNvPr>
          <p:cNvSpPr txBox="1"/>
          <p:nvPr/>
        </p:nvSpPr>
        <p:spPr>
          <a:xfrm>
            <a:off x="260921" y="369920"/>
            <a:ext cx="7337083" cy="707886"/>
          </a:xfrm>
          <a:prstGeom prst="rect">
            <a:avLst/>
          </a:prstGeom>
          <a:noFill/>
        </p:spPr>
        <p:txBody>
          <a:bodyPr wrap="square" rtlCol="0">
            <a:spAutoFit/>
          </a:bodyPr>
          <a:lstStyle/>
          <a:p>
            <a:pPr algn="ctr"/>
            <a:r>
              <a:rPr lang="en-US" sz="2000" u="sng" dirty="0">
                <a:latin typeface="Arial" panose="020B0604020202020204" pitchFamily="34" charset="0"/>
                <a:cs typeface="Arial" panose="020B0604020202020204" pitchFamily="34" charset="0"/>
              </a:rPr>
              <a:t>LO: To identify and highlight black role models throughout history and celebrate their achievements </a:t>
            </a:r>
          </a:p>
        </p:txBody>
      </p:sp>
      <p:pic>
        <p:nvPicPr>
          <p:cNvPr id="12" name="Picture 11">
            <a:extLst>
              <a:ext uri="{FF2B5EF4-FFF2-40B4-BE49-F238E27FC236}">
                <a16:creationId xmlns:a16="http://schemas.microsoft.com/office/drawing/2014/main" id="{6CBA1A57-2A22-4EAC-9438-2D98CE03AED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0" y="1496369"/>
            <a:ext cx="1793700" cy="1620786"/>
          </a:xfrm>
          <a:prstGeom prst="rect">
            <a:avLst/>
          </a:prstGeom>
        </p:spPr>
      </p:pic>
      <p:pic>
        <p:nvPicPr>
          <p:cNvPr id="14" name="Picture 13">
            <a:extLst>
              <a:ext uri="{FF2B5EF4-FFF2-40B4-BE49-F238E27FC236}">
                <a16:creationId xmlns:a16="http://schemas.microsoft.com/office/drawing/2014/main" id="{22A6C0C1-7BE1-4D71-83BB-F66E7DBD027F}"/>
              </a:ext>
            </a:extLst>
          </p:cNvPr>
          <p:cNvPicPr>
            <a:picLocks noChangeAspect="1"/>
          </p:cNvPicPr>
          <p:nvPr/>
        </p:nvPicPr>
        <p:blipFill>
          <a:blip r:embed="rId4"/>
          <a:stretch>
            <a:fillRect/>
          </a:stretch>
        </p:blipFill>
        <p:spPr>
          <a:xfrm>
            <a:off x="219062" y="1525715"/>
            <a:ext cx="2352538" cy="4008125"/>
          </a:xfrm>
          <a:prstGeom prst="rect">
            <a:avLst/>
          </a:prstGeom>
        </p:spPr>
      </p:pic>
      <p:pic>
        <p:nvPicPr>
          <p:cNvPr id="15" name="Picture 14" descr="A person in a white dress&#10;&#10;Description automatically generated">
            <a:extLst>
              <a:ext uri="{FF2B5EF4-FFF2-40B4-BE49-F238E27FC236}">
                <a16:creationId xmlns:a16="http://schemas.microsoft.com/office/drawing/2014/main" id="{D7971C8B-81DC-474E-9D51-51EF8DD74F5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66997" y="1496369"/>
            <a:ext cx="1793700" cy="1647087"/>
          </a:xfrm>
          <a:prstGeom prst="rect">
            <a:avLst/>
          </a:prstGeom>
        </p:spPr>
      </p:pic>
      <p:pic>
        <p:nvPicPr>
          <p:cNvPr id="16" name="Picture 15" descr="A person in a white shirt&#10;&#10;Description automatically generated">
            <a:extLst>
              <a:ext uri="{FF2B5EF4-FFF2-40B4-BE49-F238E27FC236}">
                <a16:creationId xmlns:a16="http://schemas.microsoft.com/office/drawing/2014/main" id="{2774819F-3051-4147-AFAD-259F992C030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72000" y="3255696"/>
            <a:ext cx="1793700" cy="2249652"/>
          </a:xfrm>
          <a:prstGeom prst="rect">
            <a:avLst/>
          </a:prstGeom>
        </p:spPr>
      </p:pic>
      <p:pic>
        <p:nvPicPr>
          <p:cNvPr id="20" name="Picture 19" descr="A person posing for the camera&#10;&#10;Description automatically generated">
            <a:extLst>
              <a:ext uri="{FF2B5EF4-FFF2-40B4-BE49-F238E27FC236}">
                <a16:creationId xmlns:a16="http://schemas.microsoft.com/office/drawing/2014/main" id="{6D1F2896-2517-482C-B4A1-F5167449DC7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666997" y="3283524"/>
            <a:ext cx="1793700" cy="2221824"/>
          </a:xfrm>
          <a:prstGeom prst="rect">
            <a:avLst/>
          </a:prstGeom>
        </p:spPr>
      </p:pic>
      <p:pic>
        <p:nvPicPr>
          <p:cNvPr id="21" name="Picture 2" descr="Image result for marsha p johnson">
            <a:extLst>
              <a:ext uri="{FF2B5EF4-FFF2-40B4-BE49-F238E27FC236}">
                <a16:creationId xmlns:a16="http://schemas.microsoft.com/office/drawing/2014/main" id="{87F7E45E-6376-41B4-9F51-8DB6CFFAAC46}"/>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6504124" y="1496369"/>
            <a:ext cx="2352538" cy="400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51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AD2A79C-8200-4D3A-BCB1-A27F8164697B}"/>
              </a:ext>
            </a:extLst>
          </p:cNvPr>
          <p:cNvSpPr txBox="1"/>
          <p:nvPr/>
        </p:nvSpPr>
        <p:spPr>
          <a:xfrm>
            <a:off x="260921" y="369920"/>
            <a:ext cx="7337083" cy="707886"/>
          </a:xfrm>
          <a:prstGeom prst="rect">
            <a:avLst/>
          </a:prstGeom>
          <a:noFill/>
        </p:spPr>
        <p:txBody>
          <a:bodyPr wrap="square" rtlCol="0">
            <a:spAutoFit/>
          </a:bodyPr>
          <a:lstStyle/>
          <a:p>
            <a:pPr algn="ctr"/>
            <a:r>
              <a:rPr lang="en-US" sz="2000" u="sng" dirty="0">
                <a:latin typeface="Arial" panose="020B0604020202020204" pitchFamily="34" charset="0"/>
                <a:cs typeface="Arial" panose="020B0604020202020204" pitchFamily="34" charset="0"/>
              </a:rPr>
              <a:t>LO: To identify and highlight black role models throughout history and celebrate their achievements </a:t>
            </a:r>
          </a:p>
        </p:txBody>
      </p:sp>
      <p:pic>
        <p:nvPicPr>
          <p:cNvPr id="12" name="Picture 11">
            <a:extLst>
              <a:ext uri="{FF2B5EF4-FFF2-40B4-BE49-F238E27FC236}">
                <a16:creationId xmlns:a16="http://schemas.microsoft.com/office/drawing/2014/main" id="{2C1F7929-016D-4ECA-9942-432B0AC61F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8584" y="3346098"/>
            <a:ext cx="2025930" cy="2319791"/>
          </a:xfrm>
          <a:prstGeom prst="rect">
            <a:avLst/>
          </a:prstGeom>
        </p:spPr>
      </p:pic>
      <p:pic>
        <p:nvPicPr>
          <p:cNvPr id="14" name="Picture 13" descr="A person in a white shirt&#10;&#10;Description automatically generated">
            <a:extLst>
              <a:ext uri="{FF2B5EF4-FFF2-40B4-BE49-F238E27FC236}">
                <a16:creationId xmlns:a16="http://schemas.microsoft.com/office/drawing/2014/main" id="{F41DBF33-5ADF-4F8C-B503-E6D757F8D1F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40503" y="3319421"/>
            <a:ext cx="1894434" cy="2346468"/>
          </a:xfrm>
          <a:prstGeom prst="rect">
            <a:avLst/>
          </a:prstGeom>
        </p:spPr>
      </p:pic>
      <p:pic>
        <p:nvPicPr>
          <p:cNvPr id="15" name="Picture 14" descr="A person in a white dress&#10;&#10;Description automatically generated">
            <a:extLst>
              <a:ext uri="{FF2B5EF4-FFF2-40B4-BE49-F238E27FC236}">
                <a16:creationId xmlns:a16="http://schemas.microsoft.com/office/drawing/2014/main" id="{507B3319-6462-4F2A-AF6B-5DED3C9765F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07558" y="1007424"/>
            <a:ext cx="2179842" cy="2031325"/>
          </a:xfrm>
          <a:prstGeom prst="rect">
            <a:avLst/>
          </a:prstGeom>
        </p:spPr>
      </p:pic>
      <p:sp>
        <p:nvSpPr>
          <p:cNvPr id="16" name="TextBox 15">
            <a:extLst>
              <a:ext uri="{FF2B5EF4-FFF2-40B4-BE49-F238E27FC236}">
                <a16:creationId xmlns:a16="http://schemas.microsoft.com/office/drawing/2014/main" id="{141F7551-724E-4888-A485-951E78EA57AE}"/>
              </a:ext>
            </a:extLst>
          </p:cNvPr>
          <p:cNvSpPr txBox="1"/>
          <p:nvPr/>
        </p:nvSpPr>
        <p:spPr>
          <a:xfrm>
            <a:off x="2235108" y="3319421"/>
            <a:ext cx="2025930"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Munroe Bergdorf is a model and activist who has walked runways at NYC and London. She is also trans.</a:t>
            </a:r>
          </a:p>
        </p:txBody>
      </p:sp>
      <p:sp>
        <p:nvSpPr>
          <p:cNvPr id="17" name="TextBox 16">
            <a:extLst>
              <a:ext uri="{FF2B5EF4-FFF2-40B4-BE49-F238E27FC236}">
                <a16:creationId xmlns:a16="http://schemas.microsoft.com/office/drawing/2014/main" id="{B482BCF0-2E6F-48E2-B86F-E5F4C40D2BE2}"/>
              </a:ext>
            </a:extLst>
          </p:cNvPr>
          <p:cNvSpPr txBox="1"/>
          <p:nvPr/>
        </p:nvSpPr>
        <p:spPr>
          <a:xfrm>
            <a:off x="4365118" y="1059931"/>
            <a:ext cx="3124253"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Janelle </a:t>
            </a:r>
            <a:r>
              <a:rPr lang="en-GB" dirty="0" err="1">
                <a:latin typeface="Arial" panose="020B0604020202020204" pitchFamily="34" charset="0"/>
                <a:cs typeface="Arial" panose="020B0604020202020204" pitchFamily="34" charset="0"/>
              </a:rPr>
              <a:t>Monae</a:t>
            </a:r>
            <a:r>
              <a:rPr lang="en-GB" dirty="0">
                <a:latin typeface="Arial" panose="020B0604020202020204" pitchFamily="34" charset="0"/>
                <a:cs typeface="Arial" panose="020B0604020202020204" pitchFamily="34" charset="0"/>
              </a:rPr>
              <a:t> is an American singer/songwriter. She came out as pansexual on the cover of rolling stone in 2018.</a:t>
            </a:r>
          </a:p>
        </p:txBody>
      </p:sp>
      <p:sp>
        <p:nvSpPr>
          <p:cNvPr id="18" name="TextBox 17">
            <a:extLst>
              <a:ext uri="{FF2B5EF4-FFF2-40B4-BE49-F238E27FC236}">
                <a16:creationId xmlns:a16="http://schemas.microsoft.com/office/drawing/2014/main" id="{9FDF5081-163F-420F-98CC-D7D9DB48C235}"/>
              </a:ext>
            </a:extLst>
          </p:cNvPr>
          <p:cNvSpPr txBox="1"/>
          <p:nvPr/>
        </p:nvSpPr>
        <p:spPr>
          <a:xfrm>
            <a:off x="6466433" y="3313162"/>
            <a:ext cx="2199499"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Frank Ocean is an American singer, songwriter, rapper, record producer, and photographer. Frank Ocean came out as bi on Tumblr.</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57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6EF2DA8-3827-4556-BFB4-7DF9EC2820EE}"/>
              </a:ext>
            </a:extLst>
          </p:cNvPr>
          <p:cNvSpPr txBox="1"/>
          <p:nvPr/>
        </p:nvSpPr>
        <p:spPr>
          <a:xfrm>
            <a:off x="260921" y="369920"/>
            <a:ext cx="7337083" cy="707886"/>
          </a:xfrm>
          <a:prstGeom prst="rect">
            <a:avLst/>
          </a:prstGeom>
          <a:noFill/>
        </p:spPr>
        <p:txBody>
          <a:bodyPr wrap="square" rtlCol="0">
            <a:spAutoFit/>
          </a:bodyPr>
          <a:lstStyle/>
          <a:p>
            <a:pPr algn="ctr"/>
            <a:r>
              <a:rPr lang="en-US" sz="2000" u="sng" dirty="0">
                <a:latin typeface="Arial" panose="020B0604020202020204" pitchFamily="34" charset="0"/>
                <a:cs typeface="Arial" panose="020B0604020202020204" pitchFamily="34" charset="0"/>
              </a:rPr>
              <a:t>LO: To identify and highlight black role models throughout history and celebrate their achievements </a:t>
            </a:r>
          </a:p>
        </p:txBody>
      </p:sp>
      <p:pic>
        <p:nvPicPr>
          <p:cNvPr id="12" name="Picture 11">
            <a:extLst>
              <a:ext uri="{FF2B5EF4-FFF2-40B4-BE49-F238E27FC236}">
                <a16:creationId xmlns:a16="http://schemas.microsoft.com/office/drawing/2014/main" id="{AB3E854C-9931-46CA-B918-94570988C75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1447" y="4020198"/>
            <a:ext cx="2737666" cy="2123882"/>
          </a:xfrm>
          <a:prstGeom prst="rect">
            <a:avLst/>
          </a:prstGeom>
        </p:spPr>
      </p:pic>
      <p:pic>
        <p:nvPicPr>
          <p:cNvPr id="14" name="Picture 13" descr="A person posing for the camera&#10;&#10;Description automatically generated">
            <a:extLst>
              <a:ext uri="{FF2B5EF4-FFF2-40B4-BE49-F238E27FC236}">
                <a16:creationId xmlns:a16="http://schemas.microsoft.com/office/drawing/2014/main" id="{ED1F535B-73BC-4E8B-9000-A49F64A1FA9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328442" y="1060028"/>
            <a:ext cx="1864629" cy="2537927"/>
          </a:xfrm>
          <a:prstGeom prst="rect">
            <a:avLst/>
          </a:prstGeom>
        </p:spPr>
      </p:pic>
      <p:sp>
        <p:nvSpPr>
          <p:cNvPr id="15" name="TextBox 14">
            <a:extLst>
              <a:ext uri="{FF2B5EF4-FFF2-40B4-BE49-F238E27FC236}">
                <a16:creationId xmlns:a16="http://schemas.microsoft.com/office/drawing/2014/main" id="{60E120CC-24C9-46EF-B10A-4F41B756923A}"/>
              </a:ext>
            </a:extLst>
          </p:cNvPr>
          <p:cNvSpPr txBox="1"/>
          <p:nvPr/>
        </p:nvSpPr>
        <p:spPr>
          <a:xfrm>
            <a:off x="6535976" y="1457646"/>
            <a:ext cx="2041968" cy="2031325"/>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Marsh P Johnson was a prominent figure of the Stonewall Riots in 1969 and gay rights activist. She was also trans.</a:t>
            </a:r>
          </a:p>
        </p:txBody>
      </p:sp>
      <p:sp>
        <p:nvSpPr>
          <p:cNvPr id="16" name="TextBox 15">
            <a:extLst>
              <a:ext uri="{FF2B5EF4-FFF2-40B4-BE49-F238E27FC236}">
                <a16:creationId xmlns:a16="http://schemas.microsoft.com/office/drawing/2014/main" id="{A6C98236-DFC9-4DFB-AFA7-CF9C6AF430EF}"/>
              </a:ext>
            </a:extLst>
          </p:cNvPr>
          <p:cNvSpPr txBox="1"/>
          <p:nvPr/>
        </p:nvSpPr>
        <p:spPr>
          <a:xfrm>
            <a:off x="0" y="1036331"/>
            <a:ext cx="2300192" cy="2862322"/>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Dr </a:t>
            </a:r>
            <a:r>
              <a:rPr lang="en-US" dirty="0" err="1">
                <a:latin typeface="Arial" panose="020B0604020202020204" pitchFamily="34" charset="0"/>
                <a:cs typeface="Arial" panose="020B0604020202020204" pitchFamily="34" charset="0"/>
              </a:rPr>
              <a:t>Ronx</a:t>
            </a:r>
            <a:r>
              <a:rPr lang="en-US" dirty="0">
                <a:latin typeface="Arial" panose="020B0604020202020204" pitchFamily="34" charset="0"/>
                <a:cs typeface="Arial" panose="020B0604020202020204" pitchFamily="34" charset="0"/>
              </a:rPr>
              <a:t> is an Emergency medicine doctor by profession.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They describe themselves as a queer, black, androgynous intersectional feminist.</a:t>
            </a:r>
            <a:endParaRPr lang="en-GB"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14B1039-AAD3-4BC9-84A6-A3A81FD032FE}"/>
              </a:ext>
            </a:extLst>
          </p:cNvPr>
          <p:cNvSpPr txBox="1"/>
          <p:nvPr/>
        </p:nvSpPr>
        <p:spPr>
          <a:xfrm>
            <a:off x="3086498" y="4035113"/>
            <a:ext cx="3060058" cy="1754326"/>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Colin Jackson held the 110m hurdles world record for more than a decade. He still holds the record for 60m hurdles. He came out as gay in 2017. </a:t>
            </a:r>
          </a:p>
        </p:txBody>
      </p:sp>
      <p:pic>
        <p:nvPicPr>
          <p:cNvPr id="18" name="Picture 2" descr="Image result for marsha p johnson">
            <a:extLst>
              <a:ext uri="{FF2B5EF4-FFF2-40B4-BE49-F238E27FC236}">
                <a16:creationId xmlns:a16="http://schemas.microsoft.com/office/drawing/2014/main" id="{C143E062-3D8F-409D-8998-085C5B54AC7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52239" y="1068561"/>
            <a:ext cx="2261519" cy="256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5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F14908-76B6-405F-98C2-EDD838BE9F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0214" y="1900119"/>
            <a:ext cx="4062143" cy="4062143"/>
          </a:xfrm>
          <a:prstGeom prst="rect">
            <a:avLst/>
          </a:prstGeom>
        </p:spPr>
      </p:pic>
      <p:sp>
        <p:nvSpPr>
          <p:cNvPr id="10" name="TextBox 9">
            <a:extLst>
              <a:ext uri="{FF2B5EF4-FFF2-40B4-BE49-F238E27FC236}">
                <a16:creationId xmlns:a16="http://schemas.microsoft.com/office/drawing/2014/main" id="{667F1373-AE65-4682-97E9-3ADD3269732F}"/>
              </a:ext>
            </a:extLst>
          </p:cNvPr>
          <p:cNvSpPr txBox="1"/>
          <p:nvPr/>
        </p:nvSpPr>
        <p:spPr>
          <a:xfrm>
            <a:off x="260921" y="369920"/>
            <a:ext cx="7337083" cy="707886"/>
          </a:xfrm>
          <a:prstGeom prst="rect">
            <a:avLst/>
          </a:prstGeom>
          <a:noFill/>
        </p:spPr>
        <p:txBody>
          <a:bodyPr wrap="square" rtlCol="0">
            <a:spAutoFit/>
          </a:bodyPr>
          <a:lstStyle/>
          <a:p>
            <a:pPr algn="ctr"/>
            <a:r>
              <a:rPr lang="en-US" sz="2000" u="sng" dirty="0">
                <a:latin typeface="Arial" panose="020B0604020202020204" pitchFamily="34" charset="0"/>
                <a:cs typeface="Arial" panose="020B0604020202020204" pitchFamily="34" charset="0"/>
              </a:rPr>
              <a:t>LO: To identify and highlight black role models throughout history and celebrate their achievements </a:t>
            </a:r>
          </a:p>
        </p:txBody>
      </p:sp>
    </p:spTree>
    <p:extLst>
      <p:ext uri="{BB962C8B-B14F-4D97-AF65-F5344CB8AC3E}">
        <p14:creationId xmlns:p14="http://schemas.microsoft.com/office/powerpoint/2010/main" val="943984238"/>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1318</Words>
  <Application>Microsoft Office PowerPoint</Application>
  <PresentationFormat>On-screen Show (4:3)</PresentationFormat>
  <Paragraphs>58</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2022-09-28T10:27:56Z</dcterms:created>
  <dcterms:modified xsi:type="dcterms:W3CDTF">2022-09-28T10:31:11Z</dcterms:modified>
</cp:coreProperties>
</file>