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22"/>
  </p:notesMasterIdLst>
  <p:handoutMasterIdLst>
    <p:handoutMasterId r:id="rId23"/>
  </p:handoutMasterIdLst>
  <p:sldIdLst>
    <p:sldId id="256" r:id="rId2"/>
    <p:sldId id="260" r:id="rId3"/>
    <p:sldId id="290" r:id="rId4"/>
    <p:sldId id="273" r:id="rId5"/>
    <p:sldId id="274" r:id="rId6"/>
    <p:sldId id="275" r:id="rId7"/>
    <p:sldId id="259" r:id="rId8"/>
    <p:sldId id="276" r:id="rId9"/>
    <p:sldId id="277" r:id="rId10"/>
    <p:sldId id="278" r:id="rId11"/>
    <p:sldId id="279" r:id="rId12"/>
    <p:sldId id="280" r:id="rId13"/>
    <p:sldId id="281" r:id="rId14"/>
    <p:sldId id="282" r:id="rId15"/>
    <p:sldId id="283" r:id="rId16"/>
    <p:sldId id="285" r:id="rId17"/>
    <p:sldId id="286" r:id="rId18"/>
    <p:sldId id="284" r:id="rId19"/>
    <p:sldId id="287" r:id="rId20"/>
    <p:sldId id="289"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6175"/>
    <a:srgbClr val="CD0920"/>
    <a:srgbClr val="0C0C0C"/>
    <a:srgbClr val="2104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B7FD2D-AE24-4E0F-92A5-32A6B81B4720}" v="9" dt="2022-09-26T21:06:24.0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83689" autoAdjust="0"/>
  </p:normalViewPr>
  <p:slideViewPr>
    <p:cSldViewPr snapToGrid="0" snapToObjects="1">
      <p:cViewPr varScale="1">
        <p:scale>
          <a:sx n="54" d="100"/>
          <a:sy n="54" d="100"/>
        </p:scale>
        <p:origin x="916"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0F6F06-5850-BA48-850E-FCFA4C54607A}" type="datetimeFigureOut">
              <a:rPr lang="en-US" smtClean="0"/>
              <a:t>9/26/2022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7C9902-0054-9242-AD24-B46328C07A67}" type="slidenum">
              <a:rPr lang="en-US" smtClean="0"/>
              <a:t>‹#›</a:t>
            </a:fld>
            <a:endParaRPr lang="en-US"/>
          </a:p>
        </p:txBody>
      </p:sp>
    </p:spTree>
    <p:extLst>
      <p:ext uri="{BB962C8B-B14F-4D97-AF65-F5344CB8AC3E}">
        <p14:creationId xmlns:p14="http://schemas.microsoft.com/office/powerpoint/2010/main" val="28898045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97147A-08AE-544F-8CBA-320E4A0D5078}" type="datetimeFigureOut">
              <a:rPr lang="en-US" smtClean="0"/>
              <a:t>9/26/2022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ADB596-D218-9D43-A4EC-2B51BE929992}" type="slidenum">
              <a:rPr lang="en-US" smtClean="0"/>
              <a:t>‹#›</a:t>
            </a:fld>
            <a:endParaRPr lang="en-US"/>
          </a:p>
        </p:txBody>
      </p:sp>
    </p:spTree>
    <p:extLst>
      <p:ext uri="{BB962C8B-B14F-4D97-AF65-F5344CB8AC3E}">
        <p14:creationId xmlns:p14="http://schemas.microsoft.com/office/powerpoint/2010/main" val="24214754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noRot="1" noChangeAspect="1"/>
          </p:cNvSpPr>
          <p:nvPr>
            <p:ph type="sldImg"/>
          </p:nvPr>
        </p:nvSpPr>
        <p:spPr>
          <a:xfrm>
            <a:off x="1143000" y="685800"/>
            <a:ext cx="4572000" cy="3429000"/>
          </a:xfrm>
          <a:prstGeom prst="rect">
            <a:avLst/>
          </a:prstGeom>
        </p:spPr>
        <p:txBody>
          <a:bodyPr/>
          <a:lstStyle/>
          <a:p>
            <a:endParaRPr/>
          </a:p>
        </p:txBody>
      </p:sp>
      <p:sp>
        <p:nvSpPr>
          <p:cNvPr id="127" name="Shape 127"/>
          <p:cNvSpPr>
            <a:spLocks noGrp="1"/>
          </p:cNvSpPr>
          <p:nvPr>
            <p:ph type="body" sz="quarter" idx="1"/>
          </p:nvPr>
        </p:nvSpPr>
        <p:spPr>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t>Visit </a:t>
            </a:r>
            <a:r>
              <a:rPr lang="en-US" dirty="0"/>
              <a:t>our website for the lesson plan to accompany this PowerPoint.</a:t>
            </a:r>
          </a:p>
          <a:p>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10</a:t>
            </a:fld>
            <a:endParaRPr lang="en-US"/>
          </a:p>
        </p:txBody>
      </p:sp>
    </p:spTree>
    <p:extLst>
      <p:ext uri="{BB962C8B-B14F-4D97-AF65-F5344CB8AC3E}">
        <p14:creationId xmlns:p14="http://schemas.microsoft.com/office/powerpoint/2010/main" val="14673895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Black children had to go to different schools to white children. The white children’s schools were better and had more money.</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11</a:t>
            </a:fld>
            <a:endParaRPr lang="en-US"/>
          </a:p>
        </p:txBody>
      </p:sp>
    </p:spTree>
    <p:extLst>
      <p:ext uri="{BB962C8B-B14F-4D97-AF65-F5344CB8AC3E}">
        <p14:creationId xmlns:p14="http://schemas.microsoft.com/office/powerpoint/2010/main" val="2119869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12</a:t>
            </a:fld>
            <a:endParaRPr lang="en-US"/>
          </a:p>
        </p:txBody>
      </p:sp>
    </p:spTree>
    <p:extLst>
      <p:ext uri="{BB962C8B-B14F-4D97-AF65-F5344CB8AC3E}">
        <p14:creationId xmlns:p14="http://schemas.microsoft.com/office/powerpoint/2010/main" val="1655903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Martin Luther King Junior said that black children should be able to go to the same schools as white children.</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13</a:t>
            </a:fld>
            <a:endParaRPr lang="en-US"/>
          </a:p>
        </p:txBody>
      </p:sp>
    </p:spTree>
    <p:extLst>
      <p:ext uri="{BB962C8B-B14F-4D97-AF65-F5344CB8AC3E}">
        <p14:creationId xmlns:p14="http://schemas.microsoft.com/office/powerpoint/2010/main" val="40577964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14</a:t>
            </a:fld>
            <a:endParaRPr lang="en-US"/>
          </a:p>
        </p:txBody>
      </p:sp>
    </p:spTree>
    <p:extLst>
      <p:ext uri="{BB962C8B-B14F-4D97-AF65-F5344CB8AC3E}">
        <p14:creationId xmlns:p14="http://schemas.microsoft.com/office/powerpoint/2010/main" val="16086725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Gay men were sent to prison for having a boyfriend.</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15</a:t>
            </a:fld>
            <a:endParaRPr lang="en-US"/>
          </a:p>
        </p:txBody>
      </p:sp>
    </p:spTree>
    <p:extLst>
      <p:ext uri="{BB962C8B-B14F-4D97-AF65-F5344CB8AC3E}">
        <p14:creationId xmlns:p14="http://schemas.microsoft.com/office/powerpoint/2010/main" val="31001761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Gay men were sent to prison for having a boyfriend.</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16</a:t>
            </a:fld>
            <a:endParaRPr lang="en-US"/>
          </a:p>
        </p:txBody>
      </p:sp>
    </p:spTree>
    <p:extLst>
      <p:ext uri="{BB962C8B-B14F-4D97-AF65-F5344CB8AC3E}">
        <p14:creationId xmlns:p14="http://schemas.microsoft.com/office/powerpoint/2010/main" val="40253813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Bayard Rustin was gay and wanted to be treated with kindness.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17</a:t>
            </a:fld>
            <a:endParaRPr lang="en-US"/>
          </a:p>
        </p:txBody>
      </p:sp>
    </p:spTree>
    <p:extLst>
      <p:ext uri="{BB962C8B-B14F-4D97-AF65-F5344CB8AC3E}">
        <p14:creationId xmlns:p14="http://schemas.microsoft.com/office/powerpoint/2010/main" val="26040012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Bayard Rustin was gay and wanted to be treated with kindness.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18</a:t>
            </a:fld>
            <a:endParaRPr lang="en-US"/>
          </a:p>
        </p:txBody>
      </p:sp>
    </p:spTree>
    <p:extLst>
      <p:ext uri="{BB962C8B-B14F-4D97-AF65-F5344CB8AC3E}">
        <p14:creationId xmlns:p14="http://schemas.microsoft.com/office/powerpoint/2010/main" val="17517101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Students complete the fair or unfair worksheet. </a:t>
            </a:r>
          </a:p>
          <a:p>
            <a:r>
              <a:rPr lang="en-GB" sz="1200" kern="1200" dirty="0">
                <a:solidFill>
                  <a:schemeClr val="tx1"/>
                </a:solidFill>
                <a:effectLst/>
                <a:latin typeface="+mn-lt"/>
                <a:ea typeface="+mn-ea"/>
                <a:cs typeface="+mn-cs"/>
              </a:rPr>
              <a:t>Choose the most suitable version of the worksheet for your students:</a:t>
            </a:r>
          </a:p>
          <a:p>
            <a:pPr lvl="0"/>
            <a:r>
              <a:rPr lang="en-GB" sz="1200" kern="1200" dirty="0">
                <a:solidFill>
                  <a:schemeClr val="tx1"/>
                </a:solidFill>
                <a:effectLst/>
                <a:latin typeface="+mn-lt"/>
                <a:ea typeface="+mn-ea"/>
                <a:cs typeface="+mn-cs"/>
              </a:rPr>
              <a:t>Match the ‘not fair’ photos into the box which says ‘not fair’. Match the ‘fair’ photos into the box which says ‘fair’.</a:t>
            </a:r>
          </a:p>
          <a:p>
            <a:pPr lvl="0"/>
            <a:r>
              <a:rPr lang="en-GB" sz="1200" kern="1200" dirty="0">
                <a:solidFill>
                  <a:schemeClr val="tx1"/>
                </a:solidFill>
                <a:effectLst/>
                <a:latin typeface="+mn-lt"/>
                <a:ea typeface="+mn-ea"/>
                <a:cs typeface="+mn-cs"/>
              </a:rPr>
              <a:t>Stick the photos into ‘fair’ and ‘not fair’ boxes.</a:t>
            </a:r>
          </a:p>
          <a:p>
            <a:pPr lvl="0"/>
            <a:r>
              <a:rPr lang="en-GB" sz="1200" kern="1200" dirty="0">
                <a:solidFill>
                  <a:schemeClr val="tx1"/>
                </a:solidFill>
                <a:effectLst/>
                <a:latin typeface="+mn-lt"/>
                <a:ea typeface="+mn-ea"/>
                <a:cs typeface="+mn-cs"/>
              </a:rPr>
              <a:t>Draw an example of something that is ‘not fair’ in the ‘not fair box’, draw an example of something that is ‘fair’ in the ‘fair box’.</a:t>
            </a:r>
          </a:p>
          <a:p>
            <a:pPr lvl="0"/>
            <a:r>
              <a:rPr lang="en-GB" sz="1200" kern="1200" dirty="0">
                <a:solidFill>
                  <a:schemeClr val="tx1"/>
                </a:solidFill>
                <a:effectLst/>
                <a:latin typeface="+mn-lt"/>
                <a:ea typeface="+mn-ea"/>
                <a:cs typeface="+mn-cs"/>
              </a:rPr>
              <a:t>Write examples of things that are unfair in the ‘unfair’ column. Write examples of things that are fair in the ‘fair’ column.</a:t>
            </a:r>
          </a:p>
        </p:txBody>
      </p:sp>
      <p:sp>
        <p:nvSpPr>
          <p:cNvPr id="4" name="Slide Number Placeholder 3"/>
          <p:cNvSpPr>
            <a:spLocks noGrp="1"/>
          </p:cNvSpPr>
          <p:nvPr>
            <p:ph type="sldNum" sz="quarter" idx="10"/>
          </p:nvPr>
        </p:nvSpPr>
        <p:spPr/>
        <p:txBody>
          <a:bodyPr/>
          <a:lstStyle/>
          <a:p>
            <a:fld id="{D1ADB596-D218-9D43-A4EC-2B51BE929992}" type="slidenum">
              <a:rPr lang="en-US" smtClean="0"/>
              <a:t>19</a:t>
            </a:fld>
            <a:endParaRPr lang="en-US"/>
          </a:p>
        </p:txBody>
      </p:sp>
    </p:spTree>
    <p:extLst>
      <p:ext uri="{BB962C8B-B14F-4D97-AF65-F5344CB8AC3E}">
        <p14:creationId xmlns:p14="http://schemas.microsoft.com/office/powerpoint/2010/main" val="3582858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2</a:t>
            </a:fld>
            <a:endParaRPr lang="en-US"/>
          </a:p>
        </p:txBody>
      </p:sp>
    </p:spTree>
    <p:extLst>
      <p:ext uri="{BB962C8B-B14F-4D97-AF65-F5344CB8AC3E}">
        <p14:creationId xmlns:p14="http://schemas.microsoft.com/office/powerpoint/2010/main" val="19012294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Ask students to identify the fair and unfair situations they had identified.</a:t>
            </a:r>
          </a:p>
        </p:txBody>
      </p:sp>
      <p:sp>
        <p:nvSpPr>
          <p:cNvPr id="4" name="Slide Number Placeholder 3"/>
          <p:cNvSpPr>
            <a:spLocks noGrp="1"/>
          </p:cNvSpPr>
          <p:nvPr>
            <p:ph type="sldNum" sz="quarter" idx="10"/>
          </p:nvPr>
        </p:nvSpPr>
        <p:spPr/>
        <p:txBody>
          <a:bodyPr/>
          <a:lstStyle/>
          <a:p>
            <a:fld id="{D1ADB596-D218-9D43-A4EC-2B51BE929992}" type="slidenum">
              <a:rPr lang="en-US" smtClean="0"/>
              <a:t>20</a:t>
            </a:fld>
            <a:endParaRPr lang="en-US"/>
          </a:p>
        </p:txBody>
      </p:sp>
    </p:spTree>
    <p:extLst>
      <p:ext uri="{BB962C8B-B14F-4D97-AF65-F5344CB8AC3E}">
        <p14:creationId xmlns:p14="http://schemas.microsoft.com/office/powerpoint/2010/main" val="2428092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As a class or in groups, play a short turn taking game such as Pop up Pirate. Ask a student to share out the swords so that everyone has the same number – use it as an opportunity to talk about fairness.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Students take turns to play the game. When taking turns, use it as an opportunity to discuss that taking turns in a game means that we are being fair.</a:t>
            </a:r>
          </a:p>
        </p:txBody>
      </p:sp>
      <p:sp>
        <p:nvSpPr>
          <p:cNvPr id="4" name="Slide Number Placeholder 3"/>
          <p:cNvSpPr>
            <a:spLocks noGrp="1"/>
          </p:cNvSpPr>
          <p:nvPr>
            <p:ph type="sldNum" sz="quarter" idx="10"/>
          </p:nvPr>
        </p:nvSpPr>
        <p:spPr/>
        <p:txBody>
          <a:bodyPr/>
          <a:lstStyle/>
          <a:p>
            <a:fld id="{D1ADB596-D218-9D43-A4EC-2B51BE929992}" type="slidenum">
              <a:rPr lang="en-US" smtClean="0"/>
              <a:t>3</a:t>
            </a:fld>
            <a:endParaRPr lang="en-US"/>
          </a:p>
        </p:txBody>
      </p:sp>
    </p:spTree>
    <p:extLst>
      <p:ext uri="{BB962C8B-B14F-4D97-AF65-F5344CB8AC3E}">
        <p14:creationId xmlns:p14="http://schemas.microsoft.com/office/powerpoint/2010/main" val="18397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Share out the Bayard Rustin jigsaw pieces as a class or in groups. Students each take a turn to add a piece to the jigsaw until it is complete.</a:t>
            </a:r>
          </a:p>
        </p:txBody>
      </p:sp>
      <p:sp>
        <p:nvSpPr>
          <p:cNvPr id="4" name="Slide Number Placeholder 3"/>
          <p:cNvSpPr>
            <a:spLocks noGrp="1"/>
          </p:cNvSpPr>
          <p:nvPr>
            <p:ph type="sldNum" sz="quarter" idx="10"/>
          </p:nvPr>
        </p:nvSpPr>
        <p:spPr/>
        <p:txBody>
          <a:bodyPr/>
          <a:lstStyle/>
          <a:p>
            <a:fld id="{D1ADB596-D218-9D43-A4EC-2B51BE929992}" type="slidenum">
              <a:rPr lang="en-US" smtClean="0"/>
              <a:t>4</a:t>
            </a:fld>
            <a:endParaRPr lang="en-US"/>
          </a:p>
        </p:txBody>
      </p:sp>
    </p:spTree>
    <p:extLst>
      <p:ext uri="{BB962C8B-B14F-4D97-AF65-F5344CB8AC3E}">
        <p14:creationId xmlns:p14="http://schemas.microsoft.com/office/powerpoint/2010/main" val="1022377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Look at the picture of Bayard Rustin on the whiteboard, explain that Bayard Rustin was one of a group of black people from history who spoke about being treated unfairly because of the colour of their skin.</a:t>
            </a:r>
          </a:p>
        </p:txBody>
      </p:sp>
      <p:sp>
        <p:nvSpPr>
          <p:cNvPr id="4" name="Slide Number Placeholder 3"/>
          <p:cNvSpPr>
            <a:spLocks noGrp="1"/>
          </p:cNvSpPr>
          <p:nvPr>
            <p:ph type="sldNum" sz="quarter" idx="10"/>
          </p:nvPr>
        </p:nvSpPr>
        <p:spPr/>
        <p:txBody>
          <a:bodyPr/>
          <a:lstStyle/>
          <a:p>
            <a:fld id="{D1ADB596-D218-9D43-A4EC-2B51BE929992}" type="slidenum">
              <a:rPr lang="en-US" smtClean="0"/>
              <a:t>5</a:t>
            </a:fld>
            <a:endParaRPr lang="en-US"/>
          </a:p>
        </p:txBody>
      </p:sp>
    </p:spTree>
    <p:extLst>
      <p:ext uri="{BB962C8B-B14F-4D97-AF65-F5344CB8AC3E}">
        <p14:creationId xmlns:p14="http://schemas.microsoft.com/office/powerpoint/2010/main" val="3151925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Look at the picture of Bayard Rustin on the whiteboard, explain that Bayard Rustin was one of a group of black people from history who spoke about being treated unfairly because of the colour of their skin.</a:t>
            </a:r>
          </a:p>
        </p:txBody>
      </p:sp>
      <p:sp>
        <p:nvSpPr>
          <p:cNvPr id="4" name="Slide Number Placeholder 3"/>
          <p:cNvSpPr>
            <a:spLocks noGrp="1"/>
          </p:cNvSpPr>
          <p:nvPr>
            <p:ph type="sldNum" sz="quarter" idx="10"/>
          </p:nvPr>
        </p:nvSpPr>
        <p:spPr/>
        <p:txBody>
          <a:bodyPr/>
          <a:lstStyle/>
          <a:p>
            <a:fld id="{D1ADB596-D218-9D43-A4EC-2B51BE929992}" type="slidenum">
              <a:rPr lang="en-US" smtClean="0"/>
              <a:t>6</a:t>
            </a:fld>
            <a:endParaRPr lang="en-US"/>
          </a:p>
        </p:txBody>
      </p:sp>
    </p:spTree>
    <p:extLst>
      <p:ext uri="{BB962C8B-B14F-4D97-AF65-F5344CB8AC3E}">
        <p14:creationId xmlns:p14="http://schemas.microsoft.com/office/powerpoint/2010/main" val="1621240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Black people were expected to give their seat on the bus to white people</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7</a:t>
            </a:fld>
            <a:endParaRPr lang="en-US"/>
          </a:p>
        </p:txBody>
      </p:sp>
    </p:spTree>
    <p:extLst>
      <p:ext uri="{BB962C8B-B14F-4D97-AF65-F5344CB8AC3E}">
        <p14:creationId xmlns:p14="http://schemas.microsoft.com/office/powerpoint/2010/main" val="3902549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8</a:t>
            </a:fld>
            <a:endParaRPr lang="en-US"/>
          </a:p>
        </p:txBody>
      </p:sp>
    </p:spTree>
    <p:extLst>
      <p:ext uri="{BB962C8B-B14F-4D97-AF65-F5344CB8AC3E}">
        <p14:creationId xmlns:p14="http://schemas.microsoft.com/office/powerpoint/2010/main" val="2589990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Rosa Parks said that black people and white people should all be able to have a seat on the bus.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each scenario, ask students to:</a:t>
            </a:r>
          </a:p>
          <a:p>
            <a:pPr lvl="0"/>
            <a:r>
              <a:rPr lang="en-GB" sz="1200" kern="1200" dirty="0">
                <a:solidFill>
                  <a:schemeClr val="tx1"/>
                </a:solidFill>
                <a:effectLst/>
                <a:latin typeface="+mn-lt"/>
                <a:ea typeface="+mn-ea"/>
                <a:cs typeface="+mn-cs"/>
              </a:rPr>
              <a:t>Match the symbol for unfair</a:t>
            </a:r>
          </a:p>
          <a:p>
            <a:pPr lvl="0"/>
            <a:r>
              <a:rPr lang="en-GB" sz="1200" kern="1200" dirty="0">
                <a:solidFill>
                  <a:schemeClr val="tx1"/>
                </a:solidFill>
                <a:effectLst/>
                <a:latin typeface="+mn-lt"/>
                <a:ea typeface="+mn-ea"/>
                <a:cs typeface="+mn-cs"/>
              </a:rPr>
              <a:t>Identify if it was fair or unfair</a:t>
            </a:r>
          </a:p>
          <a:p>
            <a:pPr lvl="0"/>
            <a:r>
              <a:rPr lang="en-GB" sz="1200" kern="1200" dirty="0">
                <a:solidFill>
                  <a:schemeClr val="tx1"/>
                </a:solidFill>
                <a:effectLst/>
                <a:latin typeface="+mn-lt"/>
                <a:ea typeface="+mn-ea"/>
                <a:cs typeface="+mn-cs"/>
              </a:rPr>
              <a:t>Identify if it was fair or unfair and explain their answers.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9</a:t>
            </a:fld>
            <a:endParaRPr lang="en-US"/>
          </a:p>
        </p:txBody>
      </p:sp>
    </p:spTree>
    <p:extLst>
      <p:ext uri="{BB962C8B-B14F-4D97-AF65-F5344CB8AC3E}">
        <p14:creationId xmlns:p14="http://schemas.microsoft.com/office/powerpoint/2010/main" val="2293502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BDF3A28-B259-DC42-8C10-1F43EA05D7FC}"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345784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A729C6-720C-CD4A-80B4-454A0ED44C0B}"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81328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781F29-62E0-D24B-95F3-AC826BB0C4B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558578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8E4B3A-F2EA-B846-BCE5-6613D2067B0F}"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17791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15AF7-02B2-284E-982F-99996CD86E9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8106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D8DF7B-F1BE-F642-9184-3ABB55409E1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5500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8F669F-901A-0545-8E2D-3061FF532DF1}" type="datetime1">
              <a:rPr lang="en-GB" smtClean="0"/>
              <a:t>26/09/2022</a:t>
            </a:fld>
            <a:endParaRPr lang="en-US"/>
          </a:p>
        </p:txBody>
      </p:sp>
      <p:sp>
        <p:nvSpPr>
          <p:cNvPr id="8" name="Footer Placeholder 7"/>
          <p:cNvSpPr>
            <a:spLocks noGrp="1"/>
          </p:cNvSpPr>
          <p:nvPr>
            <p:ph type="ftr" sz="quarter" idx="11"/>
          </p:nvPr>
        </p:nvSpPr>
        <p:spPr/>
        <p:txBody>
          <a:bodyPr/>
          <a:lstStyle/>
          <a:p>
            <a:r>
              <a:rPr lang="en-US"/>
              <a:t>Presentation name here</a:t>
            </a:r>
          </a:p>
        </p:txBody>
      </p:sp>
      <p:sp>
        <p:nvSpPr>
          <p:cNvPr id="9" name="Slide Number Placeholder 8"/>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00936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7D41A3-5C84-AE48-80D5-CECD255030C9}" type="datetime1">
              <a:rPr lang="en-GB" smtClean="0"/>
              <a:t>26/09/2022</a:t>
            </a:fld>
            <a:endParaRPr lang="en-US"/>
          </a:p>
        </p:txBody>
      </p:sp>
      <p:sp>
        <p:nvSpPr>
          <p:cNvPr id="4" name="Footer Placeholder 3"/>
          <p:cNvSpPr>
            <a:spLocks noGrp="1"/>
          </p:cNvSpPr>
          <p:nvPr>
            <p:ph type="ftr" sz="quarter" idx="11"/>
          </p:nvPr>
        </p:nvSpPr>
        <p:spPr/>
        <p:txBody>
          <a:bodyPr/>
          <a:lstStyle/>
          <a:p>
            <a:r>
              <a:rPr lang="en-US"/>
              <a:t>Presentation name here</a:t>
            </a:r>
          </a:p>
        </p:txBody>
      </p:sp>
      <p:sp>
        <p:nvSpPr>
          <p:cNvPr id="5" name="Slide Number Placeholder 4"/>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3571619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65686-31EB-BA46-AF93-7633D4C61FF4}" type="datetime1">
              <a:rPr lang="en-GB" smtClean="0"/>
              <a:t>26/09/2022</a:t>
            </a:fld>
            <a:endParaRPr lang="en-US"/>
          </a:p>
        </p:txBody>
      </p:sp>
      <p:sp>
        <p:nvSpPr>
          <p:cNvPr id="3" name="Footer Placeholder 2"/>
          <p:cNvSpPr>
            <a:spLocks noGrp="1"/>
          </p:cNvSpPr>
          <p:nvPr>
            <p:ph type="ftr" sz="quarter" idx="11"/>
          </p:nvPr>
        </p:nvSpPr>
        <p:spPr/>
        <p:txBody>
          <a:bodyPr/>
          <a:lstStyle/>
          <a:p>
            <a:r>
              <a:rPr lang="en-US"/>
              <a:t>Presentation name here</a:t>
            </a:r>
          </a:p>
        </p:txBody>
      </p:sp>
      <p:sp>
        <p:nvSpPr>
          <p:cNvPr id="4" name="Slide Number Placeholder 3"/>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94621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458FB5-4CE1-7A43-B078-AB770DC5DE9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25688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C52335-70CD-774C-B910-55CAAA9A036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46155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5A77A-91C6-0946-A8E3-AA51554AE327}" type="datetime1">
              <a:rPr lang="en-GB" smtClean="0"/>
              <a:t>26/09/2022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Presentation name here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0CF922-CD15-2B46-8BE2-C98E4FA1F969}" type="slidenum">
              <a:rPr lang="en-US" smtClean="0"/>
              <a:t>‹#›</a:t>
            </a:fld>
            <a:endParaRPr lang="en-US"/>
          </a:p>
        </p:txBody>
      </p:sp>
    </p:spTree>
    <p:extLst>
      <p:ext uri="{BB962C8B-B14F-4D97-AF65-F5344CB8AC3E}">
        <p14:creationId xmlns:p14="http://schemas.microsoft.com/office/powerpoint/2010/main" val="3252749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6175"/>
        </a:solidFill>
        <a:effectLst/>
      </p:bgPr>
    </p:bg>
    <p:spTree>
      <p:nvGrpSpPr>
        <p:cNvPr id="1" name=""/>
        <p:cNvGrpSpPr/>
        <p:nvPr/>
      </p:nvGrpSpPr>
      <p:grpSpPr>
        <a:xfrm>
          <a:off x="0" y="0"/>
          <a:ext cx="0" cy="0"/>
          <a:chOff x="0" y="0"/>
          <a:chExt cx="0" cy="0"/>
        </a:xfrm>
      </p:grpSpPr>
      <p:sp>
        <p:nvSpPr>
          <p:cNvPr id="123" name="Shape 123"/>
          <p:cNvSpPr/>
          <p:nvPr/>
        </p:nvSpPr>
        <p:spPr>
          <a:xfrm>
            <a:off x="288991" y="940459"/>
            <a:ext cx="8566019" cy="5055230"/>
          </a:xfrm>
          <a:prstGeom prst="rect">
            <a:avLst/>
          </a:prstGeom>
          <a:ln w="12700">
            <a:miter lim="400000"/>
          </a:ln>
          <a:extLst>
            <a:ext uri="{C572A759-6A51-4108-AA02-DFA0A04FC94B}">
              <ma14:wrappingTextBoxFlag xmlns:ma14="http://schemas.microsoft.com/office/mac/drawingml/2011/main" xmlns="" val="1"/>
            </a:ext>
          </a:extLst>
        </p:spPr>
        <p:txBody>
          <a:bodyPr wrap="square" lIns="34289" rIns="34289">
            <a:spAutoFit/>
          </a:bodyPr>
          <a:lstStyle/>
          <a:p>
            <a:r>
              <a:rPr lang="en-GB" sz="2700" b="1" dirty="0">
                <a:solidFill>
                  <a:schemeClr val="bg1"/>
                </a:solidFill>
                <a:latin typeface="Arial" panose="020B0604020202020204" pitchFamily="34" charset="0"/>
                <a:cs typeface="Arial" panose="020B0604020202020204" pitchFamily="34" charset="0"/>
              </a:rPr>
              <a:t>PowerPoint template to accompany the Black History Month 2019 lesson pack for:</a:t>
            </a:r>
          </a:p>
          <a:p>
            <a:endParaRPr lang="en-GB" sz="1500" dirty="0">
              <a:solidFill>
                <a:schemeClr val="bg1"/>
              </a:solidFill>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Learners with SEND/ALN/ASN – version 2</a:t>
            </a:r>
          </a:p>
          <a:p>
            <a:endParaRPr lang="en-US" sz="150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We know that good teaching is tailored to meet the needs of the children or young people in each individual class. </a:t>
            </a:r>
            <a:r>
              <a:rPr lang="en-US" sz="1050" dirty="0">
                <a:solidFill>
                  <a:schemeClr val="bg1"/>
                </a:solidFill>
                <a:latin typeface="Arial" panose="020B0604020202020204" pitchFamily="34" charset="0"/>
                <a:cs typeface="Arial" panose="020B0604020202020204" pitchFamily="34" charset="0"/>
              </a:rPr>
              <a:t>That’s why we’ve created this editable PowerPoint template – feel free to adapt it to suit your teaching context or to add your school or college slide template to the background.</a:t>
            </a:r>
          </a:p>
          <a:p>
            <a:endParaRPr lang="en-US" sz="1500" dirty="0">
              <a:solidFill>
                <a:schemeClr val="bg1"/>
              </a:solidFill>
              <a:latin typeface="Arial" panose="020B0604020202020204" pitchFamily="34" charset="0"/>
              <a:cs typeface="Arial" panose="020B0604020202020204" pitchFamily="34" charset="0"/>
            </a:endParaRPr>
          </a:p>
          <a:p>
            <a:r>
              <a:rPr lang="en-US" sz="1050" b="1" dirty="0">
                <a:solidFill>
                  <a:schemeClr val="bg1"/>
                </a:solidFill>
                <a:latin typeface="Arial" panose="020B0604020202020204" pitchFamily="34" charset="0"/>
                <a:cs typeface="Arial" panose="020B0604020202020204" pitchFamily="34" charset="0"/>
              </a:rPr>
              <a:t>Who are Stonewall?</a:t>
            </a:r>
          </a:p>
          <a:p>
            <a:r>
              <a:rPr lang="en-GB" sz="1050" dirty="0">
                <a:solidFill>
                  <a:schemeClr val="bg1"/>
                </a:solidFill>
                <a:latin typeface="Arial" panose="020B0604020202020204" pitchFamily="34" charset="0"/>
                <a:cs typeface="Arial" panose="020B0604020202020204" pitchFamily="34" charset="0"/>
              </a:rPr>
              <a:t>This resource is produced by Stonewall, a UK-based charity that stands for the freedom, equity and potential of all lesbian, gay, bi, trans, queer, questioning and ace (LGBTQ+) people. At Stonewall, we imagine a world where LGBTQ+ people everywhere can live our lives to the full. Founded in London in 1989, we now work in each nation of the UK and have established partnerships across the globe. Over the last three decades, we have created transformative change in the lives of LGBTQ+ people in the UK, helping win equal rights around marriage, having children and inclusive education.</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Our campaigns drive positive change for our communities, and our sustained change and empowerment programmes ensure that LGBTQ+ people can thrive throughout our lives. We make sure that the world hears and learns from our communities, and our work is grounded in evidence and expertise.</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Stonewall is proud to provide information, support and guidance on LGBTQ+ inclusion; working towards a world where we’re all free to be. This does not constitute legal advice, and is not intended to be a substitute for legal counsel on any subject matter. To find out more about our work, visit us at www.stonewall.org.uk.   </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Registered Charity No 1101255 (England and Wales) and SC039681 (Scotland)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2050" name="Picture 2" descr="Passengers of the bus Bx19, leaving the Bronx and entering Manhattan on a Wednesday morning, Aug. 31st, 2016.">
            <a:extLst>
              <a:ext uri="{FF2B5EF4-FFF2-40B4-BE49-F238E27FC236}">
                <a16:creationId xmlns:a16="http://schemas.microsoft.com/office/drawing/2014/main" id="{F4486F3C-AD46-4609-9EA5-AB1146879A8D}"/>
              </a:ext>
            </a:extLst>
          </p:cNvPr>
          <p:cNvPicPr>
            <a:picLocks noChangeAspect="1" noChangeArrowheads="1"/>
          </p:cNvPicPr>
          <p:nvPr/>
        </p:nvPicPr>
        <p:blipFill>
          <a:blip r:embed="rId3" cstate="email">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703917" y="1628590"/>
            <a:ext cx="5082361" cy="381012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28012AF-0F0D-43D9-888D-DAD5EBC0308F}"/>
              </a:ext>
            </a:extLst>
          </p:cNvPr>
          <p:cNvSpPr txBox="1"/>
          <p:nvPr/>
        </p:nvSpPr>
        <p:spPr>
          <a:xfrm>
            <a:off x="6010941" y="3429000"/>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a:t>
            </a:r>
          </a:p>
        </p:txBody>
      </p:sp>
    </p:spTree>
    <p:extLst>
      <p:ext uri="{BB962C8B-B14F-4D97-AF65-F5344CB8AC3E}">
        <p14:creationId xmlns:p14="http://schemas.microsoft.com/office/powerpoint/2010/main" val="19534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3" name="Picture 2">
            <a:extLst>
              <a:ext uri="{FF2B5EF4-FFF2-40B4-BE49-F238E27FC236}">
                <a16:creationId xmlns:a16="http://schemas.microsoft.com/office/drawing/2014/main" id="{B233EE2E-A16A-4B61-8260-FCC26BC739C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8588" y="1495467"/>
            <a:ext cx="3318687" cy="2632825"/>
          </a:xfrm>
          <a:prstGeom prst="rect">
            <a:avLst/>
          </a:prstGeom>
        </p:spPr>
      </p:pic>
      <p:pic>
        <p:nvPicPr>
          <p:cNvPr id="4098" name="Picture 2" descr="Image result for 1950s school white">
            <a:extLst>
              <a:ext uri="{FF2B5EF4-FFF2-40B4-BE49-F238E27FC236}">
                <a16:creationId xmlns:a16="http://schemas.microsoft.com/office/drawing/2014/main" id="{99DA0558-F765-4C7A-BB18-C643432E344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101963" y="1495466"/>
            <a:ext cx="3320894" cy="26328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E876B2FE-0AB6-400B-A08C-30E6B1F2672B}"/>
              </a:ext>
            </a:extLst>
          </p:cNvPr>
          <p:cNvSpPr txBox="1"/>
          <p:nvPr/>
        </p:nvSpPr>
        <p:spPr>
          <a:xfrm>
            <a:off x="574157" y="4369534"/>
            <a:ext cx="6848699" cy="1938992"/>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Black children went to schools that were very crowded and old.</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White children went to new schools with enough space for everyone.</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093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3" name="Picture 2">
            <a:extLst>
              <a:ext uri="{FF2B5EF4-FFF2-40B4-BE49-F238E27FC236}">
                <a16:creationId xmlns:a16="http://schemas.microsoft.com/office/drawing/2014/main" id="{B233EE2E-A16A-4B61-8260-FCC26BC739C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8588" y="1495467"/>
            <a:ext cx="3318687" cy="2632825"/>
          </a:xfrm>
          <a:prstGeom prst="rect">
            <a:avLst/>
          </a:prstGeom>
        </p:spPr>
      </p:pic>
      <p:pic>
        <p:nvPicPr>
          <p:cNvPr id="4098" name="Picture 2" descr="Image result for 1950s school white">
            <a:extLst>
              <a:ext uri="{FF2B5EF4-FFF2-40B4-BE49-F238E27FC236}">
                <a16:creationId xmlns:a16="http://schemas.microsoft.com/office/drawing/2014/main" id="{99DA0558-F765-4C7A-BB18-C643432E344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101963" y="1495466"/>
            <a:ext cx="3320894" cy="26328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B1528484-917C-4686-AEC8-ED333B312F4C}"/>
              </a:ext>
            </a:extLst>
          </p:cNvPr>
          <p:cNvSpPr txBox="1"/>
          <p:nvPr/>
        </p:nvSpPr>
        <p:spPr>
          <a:xfrm>
            <a:off x="3140150" y="4413027"/>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Unfair</a:t>
            </a:r>
          </a:p>
        </p:txBody>
      </p:sp>
    </p:spTree>
    <p:extLst>
      <p:ext uri="{BB962C8B-B14F-4D97-AF65-F5344CB8AC3E}">
        <p14:creationId xmlns:p14="http://schemas.microsoft.com/office/powerpoint/2010/main" val="3775888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9" name="Picture 2" descr="Image result for desegregated classroom">
            <a:extLst>
              <a:ext uri="{FF2B5EF4-FFF2-40B4-BE49-F238E27FC236}">
                <a16:creationId xmlns:a16="http://schemas.microsoft.com/office/drawing/2014/main" id="{1C68C9AC-3C10-4EC8-8CB8-4307509D0643}"/>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48588" y="1495467"/>
            <a:ext cx="7004754" cy="3008177"/>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6AD987A1-62F1-4559-A4F7-61C1A42CEF19}"/>
              </a:ext>
            </a:extLst>
          </p:cNvPr>
          <p:cNvSpPr txBox="1"/>
          <p:nvPr/>
        </p:nvSpPr>
        <p:spPr>
          <a:xfrm>
            <a:off x="574157" y="4564344"/>
            <a:ext cx="6848699" cy="830997"/>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Children with different skin </a:t>
            </a:r>
            <a:r>
              <a:rPr lang="en-US" sz="2400" dirty="0" err="1">
                <a:latin typeface="Arial" panose="020B0604020202020204" pitchFamily="34" charset="0"/>
                <a:cs typeface="Arial" panose="020B0604020202020204" pitchFamily="34" charset="0"/>
              </a:rPr>
              <a:t>colours</a:t>
            </a:r>
            <a:r>
              <a:rPr lang="en-US" sz="2400" dirty="0">
                <a:latin typeface="Arial" panose="020B0604020202020204" pitchFamily="34" charset="0"/>
                <a:cs typeface="Arial" panose="020B0604020202020204" pitchFamily="34" charset="0"/>
              </a:rPr>
              <a:t> can all go to the same school.</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181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sp>
        <p:nvSpPr>
          <p:cNvPr id="9" name="TextBox 8">
            <a:extLst>
              <a:ext uri="{FF2B5EF4-FFF2-40B4-BE49-F238E27FC236}">
                <a16:creationId xmlns:a16="http://schemas.microsoft.com/office/drawing/2014/main" id="{946077EA-327F-465D-8D7D-B7D43DE4F6D5}"/>
              </a:ext>
            </a:extLst>
          </p:cNvPr>
          <p:cNvSpPr txBox="1"/>
          <p:nvPr/>
        </p:nvSpPr>
        <p:spPr>
          <a:xfrm>
            <a:off x="3427229" y="4503644"/>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a:t>
            </a:r>
          </a:p>
        </p:txBody>
      </p:sp>
      <p:pic>
        <p:nvPicPr>
          <p:cNvPr id="12" name="Picture 2" descr="Image result for desegregated classroom">
            <a:extLst>
              <a:ext uri="{FF2B5EF4-FFF2-40B4-BE49-F238E27FC236}">
                <a16:creationId xmlns:a16="http://schemas.microsoft.com/office/drawing/2014/main" id="{571F30E0-8E26-4106-9405-944DB1CDE0E1}"/>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48588" y="1495467"/>
            <a:ext cx="7004754" cy="3008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3326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3" name="Picture 2">
            <a:extLst>
              <a:ext uri="{FF2B5EF4-FFF2-40B4-BE49-F238E27FC236}">
                <a16:creationId xmlns:a16="http://schemas.microsoft.com/office/drawing/2014/main" id="{2462EAA5-9781-4062-8742-E74E5FA49980}"/>
              </a:ext>
            </a:extLst>
          </p:cNvPr>
          <p:cNvPicPr>
            <a:picLocks noChangeAspect="1"/>
          </p:cNvPicPr>
          <p:nvPr/>
        </p:nvPicPr>
        <p:blipFill>
          <a:blip r:embed="rId3"/>
          <a:stretch>
            <a:fillRect/>
          </a:stretch>
        </p:blipFill>
        <p:spPr>
          <a:xfrm>
            <a:off x="1228060" y="1755701"/>
            <a:ext cx="3810000" cy="2857500"/>
          </a:xfrm>
          <a:prstGeom prst="rect">
            <a:avLst/>
          </a:prstGeom>
        </p:spPr>
      </p:pic>
      <p:sp>
        <p:nvSpPr>
          <p:cNvPr id="6" name="TextBox 5">
            <a:extLst>
              <a:ext uri="{FF2B5EF4-FFF2-40B4-BE49-F238E27FC236}">
                <a16:creationId xmlns:a16="http://schemas.microsoft.com/office/drawing/2014/main" id="{0A25A477-B681-4A2B-8132-E9EEC8EB9184}"/>
              </a:ext>
            </a:extLst>
          </p:cNvPr>
          <p:cNvSpPr txBox="1"/>
          <p:nvPr/>
        </p:nvSpPr>
        <p:spPr>
          <a:xfrm>
            <a:off x="2105246" y="2076455"/>
            <a:ext cx="1159292" cy="2215991"/>
          </a:xfrm>
          <a:prstGeom prst="rect">
            <a:avLst/>
          </a:prstGeom>
          <a:noFill/>
        </p:spPr>
        <p:txBody>
          <a:bodyPr wrap="none" rtlCol="0">
            <a:spAutoFit/>
          </a:bodyPr>
          <a:lstStyle/>
          <a:p>
            <a:r>
              <a:rPr lang="en-US" sz="13800" b="1" dirty="0">
                <a:solidFill>
                  <a:srgbClr val="CD0920"/>
                </a:solidFill>
              </a:rPr>
              <a:t>X</a:t>
            </a:r>
            <a:endParaRPr lang="en-GB" sz="13800" b="1" dirty="0">
              <a:solidFill>
                <a:srgbClr val="CD0920"/>
              </a:solidFill>
            </a:endParaRPr>
          </a:p>
        </p:txBody>
      </p:sp>
      <p:sp>
        <p:nvSpPr>
          <p:cNvPr id="8" name="TextBox 7">
            <a:extLst>
              <a:ext uri="{FF2B5EF4-FFF2-40B4-BE49-F238E27FC236}">
                <a16:creationId xmlns:a16="http://schemas.microsoft.com/office/drawing/2014/main" id="{1E5F9630-DC50-4DC4-ADDB-63D613B3AAA5}"/>
              </a:ext>
            </a:extLst>
          </p:cNvPr>
          <p:cNvSpPr txBox="1"/>
          <p:nvPr/>
        </p:nvSpPr>
        <p:spPr>
          <a:xfrm>
            <a:off x="5481084" y="1752594"/>
            <a:ext cx="3115340" cy="2677656"/>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Men were not allowed to have a boyfriend.</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Gay men were arrested by the police.</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9430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sp>
        <p:nvSpPr>
          <p:cNvPr id="14" name="TextBox 13">
            <a:extLst>
              <a:ext uri="{FF2B5EF4-FFF2-40B4-BE49-F238E27FC236}">
                <a16:creationId xmlns:a16="http://schemas.microsoft.com/office/drawing/2014/main" id="{52847BE2-E056-4603-A152-3FDB6B8DE455}"/>
              </a:ext>
            </a:extLst>
          </p:cNvPr>
          <p:cNvSpPr txBox="1"/>
          <p:nvPr/>
        </p:nvSpPr>
        <p:spPr>
          <a:xfrm>
            <a:off x="6010941" y="3429000"/>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Unfair</a:t>
            </a:r>
          </a:p>
        </p:txBody>
      </p:sp>
      <p:pic>
        <p:nvPicPr>
          <p:cNvPr id="3" name="Picture 2">
            <a:extLst>
              <a:ext uri="{FF2B5EF4-FFF2-40B4-BE49-F238E27FC236}">
                <a16:creationId xmlns:a16="http://schemas.microsoft.com/office/drawing/2014/main" id="{2462EAA5-9781-4062-8742-E74E5FA49980}"/>
              </a:ext>
            </a:extLst>
          </p:cNvPr>
          <p:cNvPicPr>
            <a:picLocks noChangeAspect="1"/>
          </p:cNvPicPr>
          <p:nvPr/>
        </p:nvPicPr>
        <p:blipFill>
          <a:blip r:embed="rId3"/>
          <a:stretch>
            <a:fillRect/>
          </a:stretch>
        </p:blipFill>
        <p:spPr>
          <a:xfrm>
            <a:off x="1228060" y="1755701"/>
            <a:ext cx="3810000" cy="2857500"/>
          </a:xfrm>
          <a:prstGeom prst="rect">
            <a:avLst/>
          </a:prstGeom>
        </p:spPr>
      </p:pic>
      <p:sp>
        <p:nvSpPr>
          <p:cNvPr id="6" name="TextBox 5">
            <a:extLst>
              <a:ext uri="{FF2B5EF4-FFF2-40B4-BE49-F238E27FC236}">
                <a16:creationId xmlns:a16="http://schemas.microsoft.com/office/drawing/2014/main" id="{0A25A477-B681-4A2B-8132-E9EEC8EB9184}"/>
              </a:ext>
            </a:extLst>
          </p:cNvPr>
          <p:cNvSpPr txBox="1"/>
          <p:nvPr/>
        </p:nvSpPr>
        <p:spPr>
          <a:xfrm>
            <a:off x="2105246" y="2076455"/>
            <a:ext cx="1159292" cy="2215991"/>
          </a:xfrm>
          <a:prstGeom prst="rect">
            <a:avLst/>
          </a:prstGeom>
          <a:noFill/>
        </p:spPr>
        <p:txBody>
          <a:bodyPr wrap="none" rtlCol="0">
            <a:spAutoFit/>
          </a:bodyPr>
          <a:lstStyle/>
          <a:p>
            <a:r>
              <a:rPr lang="en-US" sz="13800" b="1" dirty="0">
                <a:solidFill>
                  <a:srgbClr val="CD0920"/>
                </a:solidFill>
              </a:rPr>
              <a:t>X</a:t>
            </a:r>
            <a:endParaRPr lang="en-GB" sz="13800" b="1" dirty="0">
              <a:solidFill>
                <a:srgbClr val="CD0920"/>
              </a:solidFill>
            </a:endParaRPr>
          </a:p>
        </p:txBody>
      </p:sp>
    </p:spTree>
    <p:extLst>
      <p:ext uri="{BB962C8B-B14F-4D97-AF65-F5344CB8AC3E}">
        <p14:creationId xmlns:p14="http://schemas.microsoft.com/office/powerpoint/2010/main" val="2904346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8" name="Picture 7">
            <a:extLst>
              <a:ext uri="{FF2B5EF4-FFF2-40B4-BE49-F238E27FC236}">
                <a16:creationId xmlns:a16="http://schemas.microsoft.com/office/drawing/2014/main" id="{026F78C5-4001-4B3C-B3BD-C2BAA0BADB86}"/>
              </a:ext>
            </a:extLst>
          </p:cNvPr>
          <p:cNvPicPr>
            <a:picLocks noChangeAspect="1"/>
          </p:cNvPicPr>
          <p:nvPr/>
        </p:nvPicPr>
        <p:blipFill>
          <a:blip r:embed="rId3"/>
          <a:stretch>
            <a:fillRect/>
          </a:stretch>
        </p:blipFill>
        <p:spPr>
          <a:xfrm>
            <a:off x="1228060" y="1755701"/>
            <a:ext cx="3810000" cy="2857500"/>
          </a:xfrm>
          <a:prstGeom prst="rect">
            <a:avLst/>
          </a:prstGeom>
        </p:spPr>
      </p:pic>
      <p:sp>
        <p:nvSpPr>
          <p:cNvPr id="9" name="TextBox 8">
            <a:extLst>
              <a:ext uri="{FF2B5EF4-FFF2-40B4-BE49-F238E27FC236}">
                <a16:creationId xmlns:a16="http://schemas.microsoft.com/office/drawing/2014/main" id="{0281C4AB-FC8D-42B4-B9CF-6FE10FFAAF01}"/>
              </a:ext>
            </a:extLst>
          </p:cNvPr>
          <p:cNvSpPr txBox="1"/>
          <p:nvPr/>
        </p:nvSpPr>
        <p:spPr>
          <a:xfrm>
            <a:off x="5481084" y="1752594"/>
            <a:ext cx="3115340" cy="3046988"/>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Men are allowed a boyfriend if they want one.</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People are treated fairly whether they have a boyfriend, a girlfriend or a partner.</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0934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8" name="Picture 7">
            <a:extLst>
              <a:ext uri="{FF2B5EF4-FFF2-40B4-BE49-F238E27FC236}">
                <a16:creationId xmlns:a16="http://schemas.microsoft.com/office/drawing/2014/main" id="{026F78C5-4001-4B3C-B3BD-C2BAA0BADB86}"/>
              </a:ext>
            </a:extLst>
          </p:cNvPr>
          <p:cNvPicPr>
            <a:picLocks noChangeAspect="1"/>
          </p:cNvPicPr>
          <p:nvPr/>
        </p:nvPicPr>
        <p:blipFill>
          <a:blip r:embed="rId3"/>
          <a:stretch>
            <a:fillRect/>
          </a:stretch>
        </p:blipFill>
        <p:spPr>
          <a:xfrm>
            <a:off x="1228060" y="1755701"/>
            <a:ext cx="3810000" cy="2857500"/>
          </a:xfrm>
          <a:prstGeom prst="rect">
            <a:avLst/>
          </a:prstGeom>
        </p:spPr>
      </p:pic>
      <p:sp>
        <p:nvSpPr>
          <p:cNvPr id="9" name="TextBox 8">
            <a:extLst>
              <a:ext uri="{FF2B5EF4-FFF2-40B4-BE49-F238E27FC236}">
                <a16:creationId xmlns:a16="http://schemas.microsoft.com/office/drawing/2014/main" id="{C3F39E20-40BE-4294-A2C4-F369C4CE8BBC}"/>
              </a:ext>
            </a:extLst>
          </p:cNvPr>
          <p:cNvSpPr txBox="1"/>
          <p:nvPr/>
        </p:nvSpPr>
        <p:spPr>
          <a:xfrm>
            <a:off x="6010941" y="3429000"/>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a:t>
            </a:r>
          </a:p>
        </p:txBody>
      </p:sp>
    </p:spTree>
    <p:extLst>
      <p:ext uri="{BB962C8B-B14F-4D97-AF65-F5344CB8AC3E}">
        <p14:creationId xmlns:p14="http://schemas.microsoft.com/office/powerpoint/2010/main" val="37017691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88EF1A-3E01-43CA-8729-1D58FD983648}"/>
              </a:ext>
            </a:extLst>
          </p:cNvPr>
          <p:cNvSpPr txBox="1"/>
          <p:nvPr/>
        </p:nvSpPr>
        <p:spPr>
          <a:xfrm>
            <a:off x="4878223" y="1725406"/>
            <a:ext cx="3927736" cy="4401205"/>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Think of some things that are unfair. Write the things you thought of on your sheet.</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Think of some things that are unfair. Write the things you thought of on your sheet.</a:t>
            </a:r>
          </a:p>
          <a:p>
            <a:endParaRPr lang="en-US" sz="28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56EA921-D7C9-46AD-ABDE-00350F34555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88667" y="1318438"/>
            <a:ext cx="4584832" cy="4582633"/>
          </a:xfrm>
          <a:prstGeom prst="rect">
            <a:avLst/>
          </a:prstGeom>
        </p:spPr>
      </p:pic>
    </p:spTree>
    <p:extLst>
      <p:ext uri="{BB962C8B-B14F-4D97-AF65-F5344CB8AC3E}">
        <p14:creationId xmlns:p14="http://schemas.microsoft.com/office/powerpoint/2010/main" val="2387328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88EF1A-3E01-43CA-8729-1D58FD983648}"/>
              </a:ext>
            </a:extLst>
          </p:cNvPr>
          <p:cNvSpPr txBox="1"/>
          <p:nvPr/>
        </p:nvSpPr>
        <p:spPr>
          <a:xfrm>
            <a:off x="505983" y="1118331"/>
            <a:ext cx="8132034" cy="3108543"/>
          </a:xfrm>
          <a:prstGeom prst="rect">
            <a:avLst/>
          </a:prstGeom>
          <a:noFill/>
        </p:spPr>
        <p:txBody>
          <a:bodyPr wrap="none" rtlCol="0">
            <a:spAutoFit/>
          </a:bodyPr>
          <a:lstStyle/>
          <a:p>
            <a:r>
              <a:rPr lang="en-GB" sz="2800" dirty="0">
                <a:latin typeface="Arial" panose="020B0604020202020204" pitchFamily="34" charset="0"/>
                <a:cs typeface="Arial" panose="020B0604020202020204" pitchFamily="34" charset="0"/>
              </a:rPr>
              <a:t>To take part in activities relating to fairness</a:t>
            </a:r>
          </a:p>
          <a:p>
            <a:r>
              <a:rPr lang="en-GB" sz="2800" dirty="0">
                <a:latin typeface="Arial" panose="020B0604020202020204" pitchFamily="34" charset="0"/>
                <a:cs typeface="Arial" panose="020B0604020202020204" pitchFamily="34" charset="0"/>
              </a:rPr>
              <a:t>OR</a:t>
            </a:r>
          </a:p>
          <a:p>
            <a:r>
              <a:rPr lang="en-GB" sz="2800" dirty="0">
                <a:latin typeface="Arial" panose="020B0604020202020204" pitchFamily="34" charset="0"/>
                <a:cs typeface="Arial" panose="020B0604020202020204" pitchFamily="34" charset="0"/>
              </a:rPr>
              <a:t>To understand the words ‘fair’ and ‘not fair’/‘unfair’</a:t>
            </a:r>
          </a:p>
          <a:p>
            <a:r>
              <a:rPr lang="en-GB" sz="2800" dirty="0">
                <a:latin typeface="Arial" panose="020B0604020202020204" pitchFamily="34" charset="0"/>
                <a:cs typeface="Arial" panose="020B0604020202020204" pitchFamily="34" charset="0"/>
              </a:rPr>
              <a:t>OR</a:t>
            </a:r>
          </a:p>
          <a:p>
            <a:r>
              <a:rPr lang="en-GB" sz="2800" dirty="0">
                <a:latin typeface="Arial" panose="020B0604020202020204" pitchFamily="34" charset="0"/>
                <a:cs typeface="Arial" panose="020B0604020202020204" pitchFamily="34" charset="0"/>
              </a:rPr>
              <a:t>To identify how to treat people fairly</a:t>
            </a:r>
          </a:p>
          <a:p>
            <a:r>
              <a:rPr lang="en-GB" sz="2800" dirty="0">
                <a:latin typeface="Arial" panose="020B0604020202020204" pitchFamily="34" charset="0"/>
                <a:cs typeface="Arial" panose="020B0604020202020204" pitchFamily="34" charset="0"/>
              </a:rPr>
              <a:t>OR</a:t>
            </a:r>
          </a:p>
          <a:p>
            <a:r>
              <a:rPr lang="en-GB" sz="2800" dirty="0">
                <a:latin typeface="Arial" panose="020B0604020202020204" pitchFamily="34" charset="0"/>
                <a:cs typeface="Arial" panose="020B0604020202020204" pitchFamily="34" charset="0"/>
              </a:rPr>
              <a:t>To explain why we should treat people fairly</a:t>
            </a:r>
          </a:p>
        </p:txBody>
      </p:sp>
    </p:spTree>
    <p:extLst>
      <p:ext uri="{BB962C8B-B14F-4D97-AF65-F5344CB8AC3E}">
        <p14:creationId xmlns:p14="http://schemas.microsoft.com/office/powerpoint/2010/main" val="15528186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88EF1A-3E01-43CA-8729-1D58FD983648}"/>
              </a:ext>
            </a:extLst>
          </p:cNvPr>
          <p:cNvSpPr txBox="1"/>
          <p:nvPr/>
        </p:nvSpPr>
        <p:spPr>
          <a:xfrm>
            <a:off x="4878223" y="1725406"/>
            <a:ext cx="3927736" cy="2677656"/>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What things are unfair?</a:t>
            </a:r>
          </a:p>
          <a:p>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What things are fair?</a:t>
            </a:r>
          </a:p>
          <a:p>
            <a:endParaRPr lang="en-US" sz="28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56EA921-D7C9-46AD-ABDE-00350F34555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88667" y="1318438"/>
            <a:ext cx="4584832" cy="4582633"/>
          </a:xfrm>
          <a:prstGeom prst="rect">
            <a:avLst/>
          </a:prstGeom>
        </p:spPr>
      </p:pic>
    </p:spTree>
    <p:extLst>
      <p:ext uri="{BB962C8B-B14F-4D97-AF65-F5344CB8AC3E}">
        <p14:creationId xmlns:p14="http://schemas.microsoft.com/office/powerpoint/2010/main" val="4124123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88EF1A-3E01-43CA-8729-1D58FD983648}"/>
              </a:ext>
            </a:extLst>
          </p:cNvPr>
          <p:cNvSpPr txBox="1"/>
          <p:nvPr/>
        </p:nvSpPr>
        <p:spPr>
          <a:xfrm>
            <a:off x="1203822" y="1997105"/>
            <a:ext cx="6955750" cy="923330"/>
          </a:xfrm>
          <a:prstGeom prst="rect">
            <a:avLst/>
          </a:prstGeom>
          <a:noFill/>
        </p:spPr>
        <p:txBody>
          <a:bodyPr wrap="none" rtlCol="0">
            <a:spAutoFit/>
          </a:bodyPr>
          <a:lstStyle/>
          <a:p>
            <a:r>
              <a:rPr lang="en-US" sz="5400" dirty="0">
                <a:latin typeface="Arial" panose="020B0604020202020204" pitchFamily="34" charset="0"/>
                <a:cs typeface="Arial" panose="020B0604020202020204" pitchFamily="34" charset="0"/>
              </a:rPr>
              <a:t>What does fair mean?</a:t>
            </a:r>
            <a:endParaRPr lang="en-GB" sz="5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1229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992F8246-FDB9-4502-8372-66E6C5FA0DE6}"/>
              </a:ext>
            </a:extLst>
          </p:cNvPr>
          <p:cNvSpPr txBox="1"/>
          <p:nvPr/>
        </p:nvSpPr>
        <p:spPr>
          <a:xfrm>
            <a:off x="4763388" y="2582180"/>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Bayard Rustin</a:t>
            </a:r>
          </a:p>
        </p:txBody>
      </p:sp>
      <p:pic>
        <p:nvPicPr>
          <p:cNvPr id="6" name="Picture 5">
            <a:extLst>
              <a:ext uri="{FF2B5EF4-FFF2-40B4-BE49-F238E27FC236}">
                <a16:creationId xmlns:a16="http://schemas.microsoft.com/office/drawing/2014/main" id="{242DED9A-C557-41C9-B746-C21116980A7C}"/>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20172" y="698661"/>
            <a:ext cx="3860442" cy="5123661"/>
          </a:xfrm>
          <a:prstGeom prst="rect">
            <a:avLst/>
          </a:prstGeom>
        </p:spPr>
      </p:pic>
    </p:spTree>
    <p:extLst>
      <p:ext uri="{BB962C8B-B14F-4D97-AF65-F5344CB8AC3E}">
        <p14:creationId xmlns:p14="http://schemas.microsoft.com/office/powerpoint/2010/main" val="702952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992F8246-FDB9-4502-8372-66E6C5FA0DE6}"/>
              </a:ext>
            </a:extLst>
          </p:cNvPr>
          <p:cNvSpPr txBox="1"/>
          <p:nvPr/>
        </p:nvSpPr>
        <p:spPr>
          <a:xfrm>
            <a:off x="4763388" y="2196047"/>
            <a:ext cx="3771380" cy="1569660"/>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Bayard Rustin is a famous person from the past.</a:t>
            </a:r>
          </a:p>
        </p:txBody>
      </p:sp>
      <p:pic>
        <p:nvPicPr>
          <p:cNvPr id="11" name="Picture 2" descr="Image result for rally on washington civil rights movement bayard rustin">
            <a:extLst>
              <a:ext uri="{FF2B5EF4-FFF2-40B4-BE49-F238E27FC236}">
                <a16:creationId xmlns:a16="http://schemas.microsoft.com/office/drawing/2014/main" id="{4C9FAE66-3833-4730-9D90-B8D7D89FB374}"/>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20172" y="698661"/>
            <a:ext cx="3860442" cy="51236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930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992F8246-FDB9-4502-8372-66E6C5FA0DE6}"/>
              </a:ext>
            </a:extLst>
          </p:cNvPr>
          <p:cNvSpPr txBox="1"/>
          <p:nvPr/>
        </p:nvSpPr>
        <p:spPr>
          <a:xfrm>
            <a:off x="4763388" y="2196047"/>
            <a:ext cx="3771380" cy="2062103"/>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Bayard made speeches about black people being treated unfairly.</a:t>
            </a:r>
          </a:p>
        </p:txBody>
      </p:sp>
      <p:pic>
        <p:nvPicPr>
          <p:cNvPr id="8" name="Picture 2" descr="Image result for bayard rustin integration">
            <a:extLst>
              <a:ext uri="{FF2B5EF4-FFF2-40B4-BE49-F238E27FC236}">
                <a16:creationId xmlns:a16="http://schemas.microsoft.com/office/drawing/2014/main" id="{E21E1943-2C35-4D26-896C-345E5197FE5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20173" y="698661"/>
            <a:ext cx="3860442" cy="5140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927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3" name="Picture 2">
            <a:extLst>
              <a:ext uri="{FF2B5EF4-FFF2-40B4-BE49-F238E27FC236}">
                <a16:creationId xmlns:a16="http://schemas.microsoft.com/office/drawing/2014/main" id="{A74297A7-D797-453A-A4DE-B66CCCDE18DA}"/>
              </a:ext>
            </a:extLst>
          </p:cNvPr>
          <p:cNvPicPr>
            <a:picLocks noChangeAspect="1"/>
          </p:cNvPicPr>
          <p:nvPr/>
        </p:nvPicPr>
        <p:blipFill>
          <a:blip r:embed="rId3"/>
          <a:stretch>
            <a:fillRect/>
          </a:stretch>
        </p:blipFill>
        <p:spPr>
          <a:xfrm>
            <a:off x="648588" y="1628590"/>
            <a:ext cx="5082361" cy="4061926"/>
          </a:xfrm>
          <a:prstGeom prst="rect">
            <a:avLst/>
          </a:prstGeom>
        </p:spPr>
      </p:pic>
      <p:sp>
        <p:nvSpPr>
          <p:cNvPr id="2" name="TextBox 1">
            <a:extLst>
              <a:ext uri="{FF2B5EF4-FFF2-40B4-BE49-F238E27FC236}">
                <a16:creationId xmlns:a16="http://schemas.microsoft.com/office/drawing/2014/main" id="{AE5C9EE7-8468-4BD0-AD6D-49719A2E19C4}"/>
              </a:ext>
            </a:extLst>
          </p:cNvPr>
          <p:cNvSpPr txBox="1"/>
          <p:nvPr/>
        </p:nvSpPr>
        <p:spPr>
          <a:xfrm>
            <a:off x="5890437" y="1573171"/>
            <a:ext cx="3115340" cy="2677656"/>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Black people were not allowed to sit with white people on the bus.</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Even if there was an empty seat.</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9517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3" name="Picture 2">
            <a:extLst>
              <a:ext uri="{FF2B5EF4-FFF2-40B4-BE49-F238E27FC236}">
                <a16:creationId xmlns:a16="http://schemas.microsoft.com/office/drawing/2014/main" id="{A74297A7-D797-453A-A4DE-B66CCCDE18DA}"/>
              </a:ext>
            </a:extLst>
          </p:cNvPr>
          <p:cNvPicPr>
            <a:picLocks noChangeAspect="1"/>
          </p:cNvPicPr>
          <p:nvPr/>
        </p:nvPicPr>
        <p:blipFill>
          <a:blip r:embed="rId3"/>
          <a:stretch>
            <a:fillRect/>
          </a:stretch>
        </p:blipFill>
        <p:spPr>
          <a:xfrm>
            <a:off x="648588" y="1628590"/>
            <a:ext cx="5082361" cy="4061926"/>
          </a:xfrm>
          <a:prstGeom prst="rect">
            <a:avLst/>
          </a:prstGeom>
        </p:spPr>
      </p:pic>
      <p:sp>
        <p:nvSpPr>
          <p:cNvPr id="8" name="TextBox 7">
            <a:extLst>
              <a:ext uri="{FF2B5EF4-FFF2-40B4-BE49-F238E27FC236}">
                <a16:creationId xmlns:a16="http://schemas.microsoft.com/office/drawing/2014/main" id="{3E44895F-23AF-4563-82B1-F8A488D005AD}"/>
              </a:ext>
            </a:extLst>
          </p:cNvPr>
          <p:cNvSpPr txBox="1"/>
          <p:nvPr/>
        </p:nvSpPr>
        <p:spPr>
          <a:xfrm>
            <a:off x="6010941" y="3429000"/>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Unfair</a:t>
            </a:r>
          </a:p>
        </p:txBody>
      </p:sp>
    </p:spTree>
    <p:extLst>
      <p:ext uri="{BB962C8B-B14F-4D97-AF65-F5344CB8AC3E}">
        <p14:creationId xmlns:p14="http://schemas.microsoft.com/office/powerpoint/2010/main" val="4231342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7039DE-B8A4-4C25-A470-99EC36635FA4}"/>
              </a:ext>
            </a:extLst>
          </p:cNvPr>
          <p:cNvSpPr txBox="1"/>
          <p:nvPr/>
        </p:nvSpPr>
        <p:spPr>
          <a:xfrm>
            <a:off x="648588" y="684132"/>
            <a:ext cx="3771380" cy="769441"/>
          </a:xfrm>
          <a:prstGeom prst="rect">
            <a:avLst/>
          </a:prstGeom>
          <a:noFill/>
        </p:spPr>
        <p:txBody>
          <a:bodyPr wrap="square" rtlCol="0">
            <a:spAutoFit/>
          </a:bodyPr>
          <a:lstStyle/>
          <a:p>
            <a:r>
              <a:rPr lang="en-US" sz="4400" dirty="0">
                <a:latin typeface="Arial" panose="020B0604020202020204" pitchFamily="34" charset="0"/>
                <a:cs typeface="Arial" panose="020B0604020202020204" pitchFamily="34" charset="0"/>
              </a:rPr>
              <a:t>Fair or unfair?</a:t>
            </a:r>
          </a:p>
        </p:txBody>
      </p:sp>
      <p:pic>
        <p:nvPicPr>
          <p:cNvPr id="2050" name="Picture 2" descr="Passengers of the bus Bx19, leaving the Bronx and entering Manhattan on a Wednesday morning, Aug. 31st, 2016.">
            <a:extLst>
              <a:ext uri="{FF2B5EF4-FFF2-40B4-BE49-F238E27FC236}">
                <a16:creationId xmlns:a16="http://schemas.microsoft.com/office/drawing/2014/main" id="{F4486F3C-AD46-4609-9EA5-AB1146879A8D}"/>
              </a:ext>
            </a:extLst>
          </p:cNvPr>
          <p:cNvPicPr>
            <a:picLocks noChangeAspect="1" noChangeArrowheads="1"/>
          </p:cNvPicPr>
          <p:nvPr/>
        </p:nvPicPr>
        <p:blipFill>
          <a:blip r:embed="rId3" cstate="email">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703917" y="1628590"/>
            <a:ext cx="5082361" cy="381012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A25BF7F-0624-4884-BB29-E6BBDDE3E598}"/>
              </a:ext>
            </a:extLst>
          </p:cNvPr>
          <p:cNvSpPr txBox="1"/>
          <p:nvPr/>
        </p:nvSpPr>
        <p:spPr>
          <a:xfrm>
            <a:off x="5890437" y="1573171"/>
            <a:ext cx="3115340" cy="1938992"/>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Everyone can sit together on the bus.</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Everyone can have a seat.</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4570058"/>
      </p:ext>
    </p:extLst>
  </p:cSld>
  <p:clrMapOvr>
    <a:masterClrMapping/>
  </p:clrMapOvr>
</p:sld>
</file>

<file path=ppt/theme/theme1.xml><?xml version="1.0" encoding="utf-8"?>
<a:theme xmlns:a="http://schemas.openxmlformats.org/drawingml/2006/main" name="Stonewall_PP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Stonewall_PP_Template.potx</Template>
  <TotalTime>0</TotalTime>
  <Words>1481</Words>
  <Application>Microsoft Office PowerPoint</Application>
  <PresentationFormat>On-screen Show (4:3)</PresentationFormat>
  <Paragraphs>166</Paragraphs>
  <Slides>20</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Stonewall_PP_Template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2022-09-26T21:06:23Z</dcterms:created>
  <dcterms:modified xsi:type="dcterms:W3CDTF">2022-09-26T21:06:29Z</dcterms:modified>
</cp:coreProperties>
</file>