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5"/>
  </p:notesMasterIdLst>
  <p:handoutMasterIdLst>
    <p:handoutMasterId r:id="rId26"/>
  </p:handoutMasterIdLst>
  <p:sldIdLst>
    <p:sldId id="256" r:id="rId2"/>
    <p:sldId id="260" r:id="rId3"/>
    <p:sldId id="293" r:id="rId4"/>
    <p:sldId id="273" r:id="rId5"/>
    <p:sldId id="274" r:id="rId6"/>
    <p:sldId id="275" r:id="rId7"/>
    <p:sldId id="259" r:id="rId8"/>
    <p:sldId id="276" r:id="rId9"/>
    <p:sldId id="277" r:id="rId10"/>
    <p:sldId id="278" r:id="rId11"/>
    <p:sldId id="279" r:id="rId12"/>
    <p:sldId id="280" r:id="rId13"/>
    <p:sldId id="281" r:id="rId14"/>
    <p:sldId id="282" r:id="rId15"/>
    <p:sldId id="283" r:id="rId16"/>
    <p:sldId id="285" r:id="rId17"/>
    <p:sldId id="286" r:id="rId18"/>
    <p:sldId id="284" r:id="rId19"/>
    <p:sldId id="287" r:id="rId20"/>
    <p:sldId id="289" r:id="rId21"/>
    <p:sldId id="290" r:id="rId22"/>
    <p:sldId id="291" r:id="rId23"/>
    <p:sldId id="292"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CD0920"/>
    <a:srgbClr val="0C0C0C"/>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8B7DF2-31F9-473F-A4FD-3B5923649AEC}" v="9" dt="2022-09-26T21:02:49.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3689" autoAdjust="0"/>
  </p:normalViewPr>
  <p:slideViewPr>
    <p:cSldViewPr snapToGrid="0" snapToObjects="1">
      <p:cViewPr varScale="1">
        <p:scale>
          <a:sx n="54" d="100"/>
          <a:sy n="54" d="100"/>
        </p:scale>
        <p:origin x="91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10</a:t>
            </a:fld>
            <a:endParaRPr lang="en-US"/>
          </a:p>
        </p:txBody>
      </p:sp>
    </p:spTree>
    <p:extLst>
      <p:ext uri="{BB962C8B-B14F-4D97-AF65-F5344CB8AC3E}">
        <p14:creationId xmlns:p14="http://schemas.microsoft.com/office/powerpoint/2010/main" val="1467389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Black children had to go to different schools to white children. The white children’s schools were better and had more money.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11</a:t>
            </a:fld>
            <a:endParaRPr lang="en-US"/>
          </a:p>
        </p:txBody>
      </p:sp>
    </p:spTree>
    <p:extLst>
      <p:ext uri="{BB962C8B-B14F-4D97-AF65-F5344CB8AC3E}">
        <p14:creationId xmlns:p14="http://schemas.microsoft.com/office/powerpoint/2010/main" val="211986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12</a:t>
            </a:fld>
            <a:endParaRPr lang="en-US"/>
          </a:p>
        </p:txBody>
      </p:sp>
    </p:spTree>
    <p:extLst>
      <p:ext uri="{BB962C8B-B14F-4D97-AF65-F5344CB8AC3E}">
        <p14:creationId xmlns:p14="http://schemas.microsoft.com/office/powerpoint/2010/main" val="1655903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Martin Luther King Junior said that black children should be able to go to the same schools as white children.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13</a:t>
            </a:fld>
            <a:endParaRPr lang="en-US"/>
          </a:p>
        </p:txBody>
      </p:sp>
    </p:spTree>
    <p:extLst>
      <p:ext uri="{BB962C8B-B14F-4D97-AF65-F5344CB8AC3E}">
        <p14:creationId xmlns:p14="http://schemas.microsoft.com/office/powerpoint/2010/main" val="4057796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14</a:t>
            </a:fld>
            <a:endParaRPr lang="en-US"/>
          </a:p>
        </p:txBody>
      </p:sp>
    </p:spTree>
    <p:extLst>
      <p:ext uri="{BB962C8B-B14F-4D97-AF65-F5344CB8AC3E}">
        <p14:creationId xmlns:p14="http://schemas.microsoft.com/office/powerpoint/2010/main" val="1608672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Gay men were sent to prison for having a boyfriend.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15</a:t>
            </a:fld>
            <a:endParaRPr lang="en-US"/>
          </a:p>
        </p:txBody>
      </p:sp>
    </p:spTree>
    <p:extLst>
      <p:ext uri="{BB962C8B-B14F-4D97-AF65-F5344CB8AC3E}">
        <p14:creationId xmlns:p14="http://schemas.microsoft.com/office/powerpoint/2010/main" val="3100176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Gay men were sent to prison for having a boyfriend.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16</a:t>
            </a:fld>
            <a:endParaRPr lang="en-US"/>
          </a:p>
        </p:txBody>
      </p:sp>
    </p:spTree>
    <p:extLst>
      <p:ext uri="{BB962C8B-B14F-4D97-AF65-F5344CB8AC3E}">
        <p14:creationId xmlns:p14="http://schemas.microsoft.com/office/powerpoint/2010/main" val="4025381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Bayard Rustin was gay and wanted to be treated with kindness.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17</a:t>
            </a:fld>
            <a:endParaRPr lang="en-US"/>
          </a:p>
        </p:txBody>
      </p:sp>
    </p:spTree>
    <p:extLst>
      <p:ext uri="{BB962C8B-B14F-4D97-AF65-F5344CB8AC3E}">
        <p14:creationId xmlns:p14="http://schemas.microsoft.com/office/powerpoint/2010/main" val="2604001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Bayard Rustin was gay and wanted to be treated with kindness.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18</a:t>
            </a:fld>
            <a:endParaRPr lang="en-US"/>
          </a:p>
        </p:txBody>
      </p:sp>
    </p:spTree>
    <p:extLst>
      <p:ext uri="{BB962C8B-B14F-4D97-AF65-F5344CB8AC3E}">
        <p14:creationId xmlns:p14="http://schemas.microsoft.com/office/powerpoint/2010/main" val="1751710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Students complete the fair or unfair worksheet. </a:t>
            </a:r>
          </a:p>
          <a:p>
            <a:r>
              <a:rPr lang="en-GB" sz="1200" kern="1200" dirty="0">
                <a:solidFill>
                  <a:schemeClr val="tx1"/>
                </a:solidFill>
                <a:effectLst/>
                <a:latin typeface="+mn-lt"/>
                <a:ea typeface="+mn-ea"/>
                <a:cs typeface="+mn-cs"/>
              </a:rPr>
              <a:t>Choose the most suitable version of the worksheet for your students:</a:t>
            </a:r>
          </a:p>
          <a:p>
            <a:pPr lvl="0"/>
            <a:r>
              <a:rPr lang="en-GB" sz="1200" kern="1200" dirty="0">
                <a:solidFill>
                  <a:schemeClr val="tx1"/>
                </a:solidFill>
                <a:effectLst/>
                <a:latin typeface="+mn-lt"/>
                <a:ea typeface="+mn-ea"/>
                <a:cs typeface="+mn-cs"/>
              </a:rPr>
              <a:t>Match the ‘not fair’ photos into the box which says ‘not fair’. Match the ‘fair’ photos into the box which says ‘fair’.</a:t>
            </a:r>
          </a:p>
          <a:p>
            <a:pPr lvl="0"/>
            <a:r>
              <a:rPr lang="en-GB" sz="1200" kern="1200" dirty="0">
                <a:solidFill>
                  <a:schemeClr val="tx1"/>
                </a:solidFill>
                <a:effectLst/>
                <a:latin typeface="+mn-lt"/>
                <a:ea typeface="+mn-ea"/>
                <a:cs typeface="+mn-cs"/>
              </a:rPr>
              <a:t>Stick the photos into ‘fair’ and ‘not fair’ boxes.</a:t>
            </a:r>
          </a:p>
          <a:p>
            <a:pPr lvl="0"/>
            <a:r>
              <a:rPr lang="en-GB" sz="1200" kern="1200" dirty="0">
                <a:solidFill>
                  <a:schemeClr val="tx1"/>
                </a:solidFill>
                <a:effectLst/>
                <a:latin typeface="+mn-lt"/>
                <a:ea typeface="+mn-ea"/>
                <a:cs typeface="+mn-cs"/>
              </a:rPr>
              <a:t>Draw an example of something that is ‘not fair’ in the ‘not fair box’, draw an example of something that is ‘fair’ in the ‘fair box’.</a:t>
            </a:r>
          </a:p>
          <a:p>
            <a:pPr lvl="0"/>
            <a:r>
              <a:rPr lang="en-GB" sz="1200" kern="1200" dirty="0">
                <a:solidFill>
                  <a:schemeClr val="tx1"/>
                </a:solidFill>
                <a:effectLst/>
                <a:latin typeface="+mn-lt"/>
                <a:ea typeface="+mn-ea"/>
                <a:cs typeface="+mn-cs"/>
              </a:rPr>
              <a:t>Write examples of things that are unfair in the ‘unfair’ column. Write examples of things that are fair in the ‘fair’ column.</a:t>
            </a:r>
          </a:p>
        </p:txBody>
      </p:sp>
      <p:sp>
        <p:nvSpPr>
          <p:cNvPr id="4" name="Slide Number Placeholder 3"/>
          <p:cNvSpPr>
            <a:spLocks noGrp="1"/>
          </p:cNvSpPr>
          <p:nvPr>
            <p:ph type="sldNum" sz="quarter" idx="10"/>
          </p:nvPr>
        </p:nvSpPr>
        <p:spPr/>
        <p:txBody>
          <a:bodyPr/>
          <a:lstStyle/>
          <a:p>
            <a:fld id="{D1ADB596-D218-9D43-A4EC-2B51BE929992}" type="slidenum">
              <a:rPr lang="en-US" smtClean="0"/>
              <a:t>19</a:t>
            </a:fld>
            <a:endParaRPr lang="en-US"/>
          </a:p>
        </p:txBody>
      </p:sp>
    </p:spTree>
    <p:extLst>
      <p:ext uri="{BB962C8B-B14F-4D97-AF65-F5344CB8AC3E}">
        <p14:creationId xmlns:p14="http://schemas.microsoft.com/office/powerpoint/2010/main" val="3582858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901229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 through the pictures on the board, identify which was fair or unfair. Did we get it right on our worksheets?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20</a:t>
            </a:fld>
            <a:endParaRPr lang="en-US"/>
          </a:p>
        </p:txBody>
      </p:sp>
    </p:spTree>
    <p:extLst>
      <p:ext uri="{BB962C8B-B14F-4D97-AF65-F5344CB8AC3E}">
        <p14:creationId xmlns:p14="http://schemas.microsoft.com/office/powerpoint/2010/main" val="3030049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 through the pictures on the board, identify which was fair or unfair. Did we get it right on our worksheets?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21</a:t>
            </a:fld>
            <a:endParaRPr lang="en-US"/>
          </a:p>
        </p:txBody>
      </p:sp>
    </p:spTree>
    <p:extLst>
      <p:ext uri="{BB962C8B-B14F-4D97-AF65-F5344CB8AC3E}">
        <p14:creationId xmlns:p14="http://schemas.microsoft.com/office/powerpoint/2010/main" val="3843930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 through the pictures on the board, identify which was fair or unfair. Did we get it right on our worksheets?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22</a:t>
            </a:fld>
            <a:endParaRPr lang="en-US"/>
          </a:p>
        </p:txBody>
      </p:sp>
    </p:spTree>
    <p:extLst>
      <p:ext uri="{BB962C8B-B14F-4D97-AF65-F5344CB8AC3E}">
        <p14:creationId xmlns:p14="http://schemas.microsoft.com/office/powerpoint/2010/main" val="29672280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 through the pictures on the board, identify which was fair or unfair. Did we get it right on our worksheets?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23</a:t>
            </a:fld>
            <a:endParaRPr lang="en-US"/>
          </a:p>
        </p:txBody>
      </p:sp>
    </p:spTree>
    <p:extLst>
      <p:ext uri="{BB962C8B-B14F-4D97-AF65-F5344CB8AC3E}">
        <p14:creationId xmlns:p14="http://schemas.microsoft.com/office/powerpoint/2010/main" val="4209633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 a class or in groups, play a short turn taking game such as Pop up Pirate. Ask a student to share out the swords so that everyone has the same number – use it as an opportunity to talk about fairness.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Students take turns to play the game. When taking turns, use it as an opportunity to discuss that taking turns in a game means that we are being fair.</a:t>
            </a: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2126268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Share out the Bayard Rustin jigsaw pieces as a class or in groups. Students each take a turn to add a piece to the jigsaw until it is complete.</a:t>
            </a: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1022377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Look at the picture of Bayard Rustin on the whiteboard, explain that Bayard Rustin was one of a group of black people from history who spoke about being treated unfairly because of the colour of their skin.</a:t>
            </a: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3151925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Look at the picture of Bayard Rustin on the whiteboard, explain that Bayard Rustin was one of a group of black people from history who spoke about being treated unfairly because of the colour of their skin.</a:t>
            </a: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621240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Black people were expected to give their seat on the bus to white people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3902549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589990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Rosa Parks said that black people and white people should all be able to have a seat on the bus.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293502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7" Type="http://schemas.microsoft.com/office/2007/relationships/hdphoto" Target="../media/hdphoto3.wdp"/><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jpeg"/><Relationship Id="rId4" Type="http://schemas.microsoft.com/office/2007/relationships/hdphoto" Target="../media/hdphoto2.wdp"/></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6.jpeg"/><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9.jpeg"/><Relationship Id="rId4" Type="http://schemas.openxmlformats.org/officeDocument/2006/relationships/image" Target="../media/image18.jpeg"/></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2.jpeg"/><Relationship Id="rId4" Type="http://schemas.openxmlformats.org/officeDocument/2006/relationships/image" Target="../media/image2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Black History Month 2019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Learners with SEND/ASN/ALN – version 1</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2050" name="Picture 2" descr="Passengers of the bus Bx19, leaving the Bronx and entering Manhattan on a Wednesday morning, Aug. 31st, 2016.">
            <a:extLst>
              <a:ext uri="{FF2B5EF4-FFF2-40B4-BE49-F238E27FC236}">
                <a16:creationId xmlns:a16="http://schemas.microsoft.com/office/drawing/2014/main" id="{F4486F3C-AD46-4609-9EA5-AB1146879A8D}"/>
              </a:ext>
            </a:extLst>
          </p:cNvPr>
          <p:cNvPicPr>
            <a:picLocks noChangeAspect="1" noChangeArrowheads="1"/>
          </p:cNvPicPr>
          <p:nvPr/>
        </p:nvPicPr>
        <p:blipFill>
          <a:blip r:embed="rId3" cstate="emai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703917" y="1628590"/>
            <a:ext cx="5082361" cy="38101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28012AF-0F0D-43D9-888D-DAD5EBC0308F}"/>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spTree>
    <p:extLst>
      <p:ext uri="{BB962C8B-B14F-4D97-AF65-F5344CB8AC3E}">
        <p14:creationId xmlns:p14="http://schemas.microsoft.com/office/powerpoint/2010/main" val="19534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B233EE2E-A16A-4B61-8260-FCC26BC739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8588" y="1495467"/>
            <a:ext cx="3318687" cy="2632825"/>
          </a:xfrm>
          <a:prstGeom prst="rect">
            <a:avLst/>
          </a:prstGeom>
        </p:spPr>
      </p:pic>
      <p:pic>
        <p:nvPicPr>
          <p:cNvPr id="4098" name="Picture 2" descr="Image result for 1950s school white">
            <a:extLst>
              <a:ext uri="{FF2B5EF4-FFF2-40B4-BE49-F238E27FC236}">
                <a16:creationId xmlns:a16="http://schemas.microsoft.com/office/drawing/2014/main" id="{99DA0558-F765-4C7A-BB18-C643432E344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01963" y="1495466"/>
            <a:ext cx="3320894" cy="263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093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B233EE2E-A16A-4B61-8260-FCC26BC739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8588" y="1495467"/>
            <a:ext cx="3318687" cy="2632825"/>
          </a:xfrm>
          <a:prstGeom prst="rect">
            <a:avLst/>
          </a:prstGeom>
        </p:spPr>
      </p:pic>
      <p:pic>
        <p:nvPicPr>
          <p:cNvPr id="4098" name="Picture 2" descr="Image result for 1950s school white">
            <a:extLst>
              <a:ext uri="{FF2B5EF4-FFF2-40B4-BE49-F238E27FC236}">
                <a16:creationId xmlns:a16="http://schemas.microsoft.com/office/drawing/2014/main" id="{99DA0558-F765-4C7A-BB18-C643432E344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01963" y="1495466"/>
            <a:ext cx="3320894" cy="2632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1528484-917C-4686-AEC8-ED333B312F4C}"/>
              </a:ext>
            </a:extLst>
          </p:cNvPr>
          <p:cNvSpPr txBox="1"/>
          <p:nvPr/>
        </p:nvSpPr>
        <p:spPr>
          <a:xfrm>
            <a:off x="3140150" y="4413027"/>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spTree>
    <p:extLst>
      <p:ext uri="{BB962C8B-B14F-4D97-AF65-F5344CB8AC3E}">
        <p14:creationId xmlns:p14="http://schemas.microsoft.com/office/powerpoint/2010/main" val="3775888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9" name="Picture 2" descr="Image result for desegregated classroom">
            <a:extLst>
              <a:ext uri="{FF2B5EF4-FFF2-40B4-BE49-F238E27FC236}">
                <a16:creationId xmlns:a16="http://schemas.microsoft.com/office/drawing/2014/main" id="{1C68C9AC-3C10-4EC8-8CB8-4307509D064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8588" y="1495467"/>
            <a:ext cx="7004754" cy="3008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81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sp>
        <p:nvSpPr>
          <p:cNvPr id="9" name="TextBox 8">
            <a:extLst>
              <a:ext uri="{FF2B5EF4-FFF2-40B4-BE49-F238E27FC236}">
                <a16:creationId xmlns:a16="http://schemas.microsoft.com/office/drawing/2014/main" id="{946077EA-327F-465D-8D7D-B7D43DE4F6D5}"/>
              </a:ext>
            </a:extLst>
          </p:cNvPr>
          <p:cNvSpPr txBox="1"/>
          <p:nvPr/>
        </p:nvSpPr>
        <p:spPr>
          <a:xfrm>
            <a:off x="3427229" y="4503644"/>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pic>
        <p:nvPicPr>
          <p:cNvPr id="12" name="Picture 2" descr="Image result for desegregated classroom">
            <a:extLst>
              <a:ext uri="{FF2B5EF4-FFF2-40B4-BE49-F238E27FC236}">
                <a16:creationId xmlns:a16="http://schemas.microsoft.com/office/drawing/2014/main" id="{571F30E0-8E26-4106-9405-944DB1CDE0E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8588" y="1495467"/>
            <a:ext cx="7004754" cy="3008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32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2462EAA5-9781-4062-8742-E74E5FA49980}"/>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6" name="TextBox 5">
            <a:extLst>
              <a:ext uri="{FF2B5EF4-FFF2-40B4-BE49-F238E27FC236}">
                <a16:creationId xmlns:a16="http://schemas.microsoft.com/office/drawing/2014/main" id="{0A25A477-B681-4A2B-8132-E9EEC8EB9184}"/>
              </a:ext>
            </a:extLst>
          </p:cNvPr>
          <p:cNvSpPr txBox="1"/>
          <p:nvPr/>
        </p:nvSpPr>
        <p:spPr>
          <a:xfrm>
            <a:off x="2105246" y="2076455"/>
            <a:ext cx="1159292" cy="2215991"/>
          </a:xfrm>
          <a:prstGeom prst="rect">
            <a:avLst/>
          </a:prstGeom>
          <a:noFill/>
        </p:spPr>
        <p:txBody>
          <a:bodyPr wrap="none" rtlCol="0">
            <a:spAutoFit/>
          </a:bodyPr>
          <a:lstStyle/>
          <a:p>
            <a:r>
              <a:rPr lang="en-US" sz="13800" b="1" dirty="0">
                <a:solidFill>
                  <a:srgbClr val="CD0920"/>
                </a:solidFill>
              </a:rPr>
              <a:t>X</a:t>
            </a:r>
            <a:endParaRPr lang="en-GB" sz="13800" b="1" dirty="0">
              <a:solidFill>
                <a:srgbClr val="CD0920"/>
              </a:solidFill>
            </a:endParaRPr>
          </a:p>
        </p:txBody>
      </p:sp>
    </p:spTree>
    <p:extLst>
      <p:ext uri="{BB962C8B-B14F-4D97-AF65-F5344CB8AC3E}">
        <p14:creationId xmlns:p14="http://schemas.microsoft.com/office/powerpoint/2010/main" val="307943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sp>
        <p:nvSpPr>
          <p:cNvPr id="14" name="TextBox 13">
            <a:extLst>
              <a:ext uri="{FF2B5EF4-FFF2-40B4-BE49-F238E27FC236}">
                <a16:creationId xmlns:a16="http://schemas.microsoft.com/office/drawing/2014/main" id="{52847BE2-E056-4603-A152-3FDB6B8DE455}"/>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pic>
        <p:nvPicPr>
          <p:cNvPr id="3" name="Picture 2">
            <a:extLst>
              <a:ext uri="{FF2B5EF4-FFF2-40B4-BE49-F238E27FC236}">
                <a16:creationId xmlns:a16="http://schemas.microsoft.com/office/drawing/2014/main" id="{2462EAA5-9781-4062-8742-E74E5FA49980}"/>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6" name="TextBox 5">
            <a:extLst>
              <a:ext uri="{FF2B5EF4-FFF2-40B4-BE49-F238E27FC236}">
                <a16:creationId xmlns:a16="http://schemas.microsoft.com/office/drawing/2014/main" id="{0A25A477-B681-4A2B-8132-E9EEC8EB9184}"/>
              </a:ext>
            </a:extLst>
          </p:cNvPr>
          <p:cNvSpPr txBox="1"/>
          <p:nvPr/>
        </p:nvSpPr>
        <p:spPr>
          <a:xfrm>
            <a:off x="2105246" y="2076455"/>
            <a:ext cx="1159292" cy="2215991"/>
          </a:xfrm>
          <a:prstGeom prst="rect">
            <a:avLst/>
          </a:prstGeom>
          <a:noFill/>
        </p:spPr>
        <p:txBody>
          <a:bodyPr wrap="none" rtlCol="0">
            <a:spAutoFit/>
          </a:bodyPr>
          <a:lstStyle/>
          <a:p>
            <a:r>
              <a:rPr lang="en-US" sz="13800" b="1" dirty="0">
                <a:solidFill>
                  <a:srgbClr val="CD0920"/>
                </a:solidFill>
              </a:rPr>
              <a:t>X</a:t>
            </a:r>
            <a:endParaRPr lang="en-GB" sz="13800" b="1" dirty="0">
              <a:solidFill>
                <a:srgbClr val="CD0920"/>
              </a:solidFill>
            </a:endParaRPr>
          </a:p>
        </p:txBody>
      </p:sp>
    </p:spTree>
    <p:extLst>
      <p:ext uri="{BB962C8B-B14F-4D97-AF65-F5344CB8AC3E}">
        <p14:creationId xmlns:p14="http://schemas.microsoft.com/office/powerpoint/2010/main" val="2904346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8" name="Picture 7">
            <a:extLst>
              <a:ext uri="{FF2B5EF4-FFF2-40B4-BE49-F238E27FC236}">
                <a16:creationId xmlns:a16="http://schemas.microsoft.com/office/drawing/2014/main" id="{026F78C5-4001-4B3C-B3BD-C2BAA0BADB86}"/>
              </a:ext>
            </a:extLst>
          </p:cNvPr>
          <p:cNvPicPr>
            <a:picLocks noChangeAspect="1"/>
          </p:cNvPicPr>
          <p:nvPr/>
        </p:nvPicPr>
        <p:blipFill>
          <a:blip r:embed="rId3"/>
          <a:stretch>
            <a:fillRect/>
          </a:stretch>
        </p:blipFill>
        <p:spPr>
          <a:xfrm>
            <a:off x="1228060" y="1755701"/>
            <a:ext cx="3810000" cy="2857500"/>
          </a:xfrm>
          <a:prstGeom prst="rect">
            <a:avLst/>
          </a:prstGeom>
        </p:spPr>
      </p:pic>
    </p:spTree>
    <p:extLst>
      <p:ext uri="{BB962C8B-B14F-4D97-AF65-F5344CB8AC3E}">
        <p14:creationId xmlns:p14="http://schemas.microsoft.com/office/powerpoint/2010/main" val="700934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8" name="Picture 7">
            <a:extLst>
              <a:ext uri="{FF2B5EF4-FFF2-40B4-BE49-F238E27FC236}">
                <a16:creationId xmlns:a16="http://schemas.microsoft.com/office/drawing/2014/main" id="{026F78C5-4001-4B3C-B3BD-C2BAA0BADB86}"/>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9" name="TextBox 8">
            <a:extLst>
              <a:ext uri="{FF2B5EF4-FFF2-40B4-BE49-F238E27FC236}">
                <a16:creationId xmlns:a16="http://schemas.microsoft.com/office/drawing/2014/main" id="{C3F39E20-40BE-4294-A2C4-F369C4CE8BBC}"/>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spTree>
    <p:extLst>
      <p:ext uri="{BB962C8B-B14F-4D97-AF65-F5344CB8AC3E}">
        <p14:creationId xmlns:p14="http://schemas.microsoft.com/office/powerpoint/2010/main" val="3701769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4927597" y="1967023"/>
            <a:ext cx="4063933" cy="3108543"/>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Look at the pictures.</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Which things are fair?</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Which things are unfair?</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Sort the pictures. </a:t>
            </a:r>
            <a:endParaRPr lang="en-GB"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56EA921-D7C9-46AD-ABDE-00350F34555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8667" y="1318438"/>
            <a:ext cx="4584832" cy="4582633"/>
          </a:xfrm>
          <a:prstGeom prst="rect">
            <a:avLst/>
          </a:prstGeom>
        </p:spPr>
      </p:pic>
    </p:spTree>
    <p:extLst>
      <p:ext uri="{BB962C8B-B14F-4D97-AF65-F5344CB8AC3E}">
        <p14:creationId xmlns:p14="http://schemas.microsoft.com/office/powerpoint/2010/main" val="238732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699700" y="1182231"/>
            <a:ext cx="8132034" cy="3108543"/>
          </a:xfrm>
          <a:prstGeom prst="rect">
            <a:avLst/>
          </a:prstGeom>
          <a:noFill/>
        </p:spPr>
        <p:txBody>
          <a:bodyPr wrap="none" rtlCol="0">
            <a:spAutoFit/>
          </a:bodyPr>
          <a:lstStyle/>
          <a:p>
            <a:r>
              <a:rPr lang="en-GB" sz="2800" dirty="0">
                <a:latin typeface="Arial" panose="020B0604020202020204" pitchFamily="34" charset="0"/>
                <a:cs typeface="Arial" panose="020B0604020202020204" pitchFamily="34" charset="0"/>
              </a:rPr>
              <a:t>To take part in activities relating to fairness</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understand the words ‘fair’ and ‘not fair’/‘unfair’</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identify how to treat people fairly</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explain why we should treat people fairly</a:t>
            </a:r>
          </a:p>
        </p:txBody>
      </p:sp>
    </p:spTree>
    <p:extLst>
      <p:ext uri="{BB962C8B-B14F-4D97-AF65-F5344CB8AC3E}">
        <p14:creationId xmlns:p14="http://schemas.microsoft.com/office/powerpoint/2010/main" val="1552818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pic>
        <p:nvPicPr>
          <p:cNvPr id="8" name="Picture 7" descr="Passengers of the bus Bx19, leaving the Bronx and entering Manhattan on a Wednesday morning, Aug. 31st, 2016.">
            <a:extLst>
              <a:ext uri="{FF2B5EF4-FFF2-40B4-BE49-F238E27FC236}">
                <a16:creationId xmlns:a16="http://schemas.microsoft.com/office/drawing/2014/main" id="{F4486F3C-AD46-4609-9EA5-AB1146879A8D}"/>
              </a:ext>
            </a:extLst>
          </p:cNvPr>
          <p:cNvPicPr/>
          <p:nvPr/>
        </p:nvPicPr>
        <p:blipFill>
          <a:blip r:embed="rId3" cstate="emai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48588" y="1384129"/>
            <a:ext cx="3104705" cy="2327759"/>
          </a:xfrm>
          <a:prstGeom prst="rect">
            <a:avLst/>
          </a:prstGeom>
          <a:noFill/>
        </p:spPr>
      </p:pic>
      <p:pic>
        <p:nvPicPr>
          <p:cNvPr id="9" name="Picture 8" descr="Image result for desegregated classroom">
            <a:extLst>
              <a:ext uri="{FF2B5EF4-FFF2-40B4-BE49-F238E27FC236}">
                <a16:creationId xmlns:a16="http://schemas.microsoft.com/office/drawing/2014/main" id="{1C68C9AC-3C10-4EC8-8CB8-4307509D0643}"/>
              </a:ext>
            </a:extLst>
          </p:cNvPr>
          <p:cNvPicPr/>
          <p:nvPr/>
        </p:nvPicPr>
        <p:blipFill>
          <a:blip r:embed="rId5" cstate="email">
            <a:extLst>
              <a:ext uri="{28A0092B-C50C-407E-A947-70E740481C1C}">
                <a14:useLocalDpi xmlns:a14="http://schemas.microsoft.com/office/drawing/2010/main"/>
              </a:ext>
            </a:extLst>
          </a:blip>
          <a:srcRect/>
          <a:stretch>
            <a:fillRect/>
          </a:stretch>
        </p:blipFill>
        <p:spPr bwMode="auto">
          <a:xfrm>
            <a:off x="648587" y="3982750"/>
            <a:ext cx="4550733" cy="1954331"/>
          </a:xfrm>
          <a:prstGeom prst="rect">
            <a:avLst/>
          </a:prstGeom>
          <a:noFill/>
        </p:spPr>
      </p:pic>
      <p:pic>
        <p:nvPicPr>
          <p:cNvPr id="12" name="Picture 11" descr="Image result for gay wedding interracial">
            <a:extLst>
              <a:ext uri="{FF2B5EF4-FFF2-40B4-BE49-F238E27FC236}">
                <a16:creationId xmlns:a16="http://schemas.microsoft.com/office/drawing/2014/main" id="{4E36A276-50EC-4AFA-9A74-E6D5D219E3D3}"/>
              </a:ext>
            </a:extLst>
          </p:cNvPr>
          <p:cNvPicPr/>
          <p:nvPr/>
        </p:nvPicPr>
        <p:blipFill rotWithShape="1">
          <a:blip r:embed="rId6" cstate="email">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a:ext>
            </a:extLst>
          </a:blip>
          <a:srcRect/>
          <a:stretch/>
        </p:blipFill>
        <p:spPr bwMode="auto">
          <a:xfrm>
            <a:off x="3884612" y="1384346"/>
            <a:ext cx="2101518" cy="229468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36183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pic>
        <p:nvPicPr>
          <p:cNvPr id="14" name="Picture 13" descr="Image result for playing together">
            <a:extLst>
              <a:ext uri="{FF2B5EF4-FFF2-40B4-BE49-F238E27FC236}">
                <a16:creationId xmlns:a16="http://schemas.microsoft.com/office/drawing/2014/main" id="{EFF2C4F7-64B7-4608-BD22-86A424DE115D}"/>
              </a:ext>
            </a:extLst>
          </p:cNvPr>
          <p:cNvPicPr/>
          <p:nvPr/>
        </p:nvPicPr>
        <p:blipFill>
          <a:blip r:embed="rId3" cstate="email">
            <a:extLst>
              <a:ext uri="{28A0092B-C50C-407E-A947-70E740481C1C}">
                <a14:useLocalDpi xmlns:a14="http://schemas.microsoft.com/office/drawing/2010/main"/>
              </a:ext>
            </a:extLst>
          </a:blip>
          <a:srcRect/>
          <a:stretch>
            <a:fillRect/>
          </a:stretch>
        </p:blipFill>
        <p:spPr bwMode="auto">
          <a:xfrm>
            <a:off x="648588" y="1384129"/>
            <a:ext cx="3181528" cy="2385088"/>
          </a:xfrm>
          <a:prstGeom prst="rect">
            <a:avLst/>
          </a:prstGeom>
          <a:noFill/>
          <a:ln>
            <a:noFill/>
          </a:ln>
        </p:spPr>
      </p:pic>
      <p:pic>
        <p:nvPicPr>
          <p:cNvPr id="15" name="Picture 14" descr="Image result for african black wheelchair user ramp">
            <a:extLst>
              <a:ext uri="{FF2B5EF4-FFF2-40B4-BE49-F238E27FC236}">
                <a16:creationId xmlns:a16="http://schemas.microsoft.com/office/drawing/2014/main" id="{CBCF29DB-BA84-42DE-98A1-A49F57EDD384}"/>
              </a:ext>
            </a:extLst>
          </p:cNvPr>
          <p:cNvPicPr/>
          <p:nvPr/>
        </p:nvPicPr>
        <p:blipFill rotWithShape="1">
          <a:blip r:embed="rId4" cstate="email">
            <a:extLst>
              <a:ext uri="{28A0092B-C50C-407E-A947-70E740481C1C}">
                <a14:useLocalDpi xmlns:a14="http://schemas.microsoft.com/office/drawing/2010/main"/>
              </a:ext>
            </a:extLst>
          </a:blip>
          <a:srcRect/>
          <a:stretch/>
        </p:blipFill>
        <p:spPr bwMode="auto">
          <a:xfrm>
            <a:off x="3992267" y="1384129"/>
            <a:ext cx="2902688" cy="2385110"/>
          </a:xfrm>
          <a:prstGeom prst="rect">
            <a:avLst/>
          </a:prstGeom>
          <a:noFill/>
          <a:ln>
            <a:noFill/>
          </a:ln>
          <a:extLst>
            <a:ext uri="{53640926-AAD7-44D8-BBD7-CCE9431645EC}">
              <a14:shadowObscured xmlns:a14="http://schemas.microsoft.com/office/drawing/2010/main"/>
            </a:ext>
          </a:extLst>
        </p:spPr>
      </p:pic>
      <p:pic>
        <p:nvPicPr>
          <p:cNvPr id="13" name="Picture 12" descr="children eating ice-cream">
            <a:extLst>
              <a:ext uri="{FF2B5EF4-FFF2-40B4-BE49-F238E27FC236}">
                <a16:creationId xmlns:a16="http://schemas.microsoft.com/office/drawing/2014/main" id="{F4077C5E-35ED-4021-934C-47A5A4B3DCF6}"/>
              </a:ext>
            </a:extLst>
          </p:cNvPr>
          <p:cNvPicPr/>
          <p:nvPr/>
        </p:nvPicPr>
        <p:blipFill rotWithShape="1">
          <a:blip r:embed="rId5" cstate="email">
            <a:extLst>
              <a:ext uri="{28A0092B-C50C-407E-A947-70E740481C1C}">
                <a14:useLocalDpi xmlns:a14="http://schemas.microsoft.com/office/drawing/2010/main"/>
              </a:ext>
            </a:extLst>
          </a:blip>
          <a:srcRect/>
          <a:stretch/>
        </p:blipFill>
        <p:spPr bwMode="auto">
          <a:xfrm>
            <a:off x="648588" y="3863580"/>
            <a:ext cx="3181528" cy="237671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15436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74297A7-D797-453A-A4DE-B66CCCDE18DA}"/>
              </a:ext>
            </a:extLst>
          </p:cNvPr>
          <p:cNvPicPr/>
          <p:nvPr/>
        </p:nvPicPr>
        <p:blipFill>
          <a:blip r:embed="rId3" cstate="email">
            <a:extLst>
              <a:ext uri="{28A0092B-C50C-407E-A947-70E740481C1C}">
                <a14:useLocalDpi xmlns:a14="http://schemas.microsoft.com/office/drawing/2010/main"/>
              </a:ext>
            </a:extLst>
          </a:blip>
          <a:stretch>
            <a:fillRect/>
          </a:stretch>
        </p:blipFill>
        <p:spPr>
          <a:xfrm>
            <a:off x="648588" y="1367727"/>
            <a:ext cx="2917572" cy="2332386"/>
          </a:xfrm>
          <a:prstGeom prst="rect">
            <a:avLst/>
          </a:prstGeom>
        </p:spPr>
      </p:pic>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pic>
        <p:nvPicPr>
          <p:cNvPr id="12" name="Picture 11">
            <a:extLst>
              <a:ext uri="{FF2B5EF4-FFF2-40B4-BE49-F238E27FC236}">
                <a16:creationId xmlns:a16="http://schemas.microsoft.com/office/drawing/2014/main" id="{B233EE2E-A16A-4B61-8260-FCC26BC739C3}"/>
              </a:ext>
            </a:extLst>
          </p:cNvPr>
          <p:cNvPicPr/>
          <p:nvPr/>
        </p:nvPicPr>
        <p:blipFill>
          <a:blip r:embed="rId4" cstate="email">
            <a:extLst>
              <a:ext uri="{28A0092B-C50C-407E-A947-70E740481C1C}">
                <a14:useLocalDpi xmlns:a14="http://schemas.microsoft.com/office/drawing/2010/main"/>
              </a:ext>
            </a:extLst>
          </a:blip>
          <a:stretch>
            <a:fillRect/>
          </a:stretch>
        </p:blipFill>
        <p:spPr>
          <a:xfrm>
            <a:off x="3742218" y="1367727"/>
            <a:ext cx="2917572" cy="2314361"/>
          </a:xfrm>
          <a:prstGeom prst="rect">
            <a:avLst/>
          </a:prstGeom>
        </p:spPr>
      </p:pic>
      <p:pic>
        <p:nvPicPr>
          <p:cNvPr id="16" name="Picture 15">
            <a:extLst>
              <a:ext uri="{FF2B5EF4-FFF2-40B4-BE49-F238E27FC236}">
                <a16:creationId xmlns:a16="http://schemas.microsoft.com/office/drawing/2014/main" id="{2462EAA5-9781-4062-8742-E74E5FA49980}"/>
              </a:ext>
            </a:extLst>
          </p:cNvPr>
          <p:cNvPicPr/>
          <p:nvPr/>
        </p:nvPicPr>
        <p:blipFill>
          <a:blip r:embed="rId5" cstate="email">
            <a:extLst>
              <a:ext uri="{28A0092B-C50C-407E-A947-70E740481C1C}">
                <a14:useLocalDpi xmlns:a14="http://schemas.microsoft.com/office/drawing/2010/main"/>
              </a:ext>
            </a:extLst>
          </a:blip>
          <a:stretch>
            <a:fillRect/>
          </a:stretch>
        </p:blipFill>
        <p:spPr>
          <a:xfrm>
            <a:off x="648588" y="3862595"/>
            <a:ext cx="2917572" cy="2188179"/>
          </a:xfrm>
          <a:prstGeom prst="rect">
            <a:avLst/>
          </a:prstGeom>
        </p:spPr>
      </p:pic>
      <p:sp>
        <p:nvSpPr>
          <p:cNvPr id="17" name="TextBox 5">
            <a:extLst>
              <a:ext uri="{FF2B5EF4-FFF2-40B4-BE49-F238E27FC236}">
                <a16:creationId xmlns:a16="http://schemas.microsoft.com/office/drawing/2014/main" id="{0A25A477-B681-4A2B-8132-E9EEC8EB9184}"/>
              </a:ext>
            </a:extLst>
          </p:cNvPr>
          <p:cNvSpPr txBox="1"/>
          <p:nvPr/>
        </p:nvSpPr>
        <p:spPr>
          <a:xfrm>
            <a:off x="1447980" y="4014996"/>
            <a:ext cx="605790" cy="1094105"/>
          </a:xfrm>
          <a:prstGeom prst="rect">
            <a:avLst/>
          </a:prstGeom>
          <a:noFill/>
        </p:spPr>
        <p:txBody>
          <a:bodyPr wrap="square" rtlCol="0">
            <a:noAutofit/>
          </a:bodyPr>
          <a:lstStyle/>
          <a:p>
            <a:pPr>
              <a:lnSpc>
                <a:spcPct val="107000"/>
              </a:lnSpc>
              <a:spcAft>
                <a:spcPts val="800"/>
              </a:spcAft>
            </a:pPr>
            <a:r>
              <a:rPr lang="en-US" sz="7200" b="1" kern="1200" dirty="0">
                <a:solidFill>
                  <a:srgbClr val="CD0920"/>
                </a:solidFill>
                <a:effectLst/>
                <a:latin typeface="Calibri" panose="020F0502020204030204" pitchFamily="34" charset="0"/>
                <a:ea typeface="Calibri" panose="020F0502020204030204" pitchFamily="34" charset="0"/>
                <a:cs typeface="Times New Roman" panose="02020603050405020304" pitchFamily="18" charset="0"/>
              </a:rPr>
              <a:t>X</a:t>
            </a:r>
            <a:endParaRPr lang="en-GB" sz="1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760189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https://www.computing.co.uk/w-images/0483c964-49d1-4d38-9823-17eb31469d46/1/bullyingonbus-580x358.jpeg">
            <a:extLst>
              <a:ext uri="{FF2B5EF4-FFF2-40B4-BE49-F238E27FC236}">
                <a16:creationId xmlns:a16="http://schemas.microsoft.com/office/drawing/2014/main" id="{BB3A9C0E-63FB-4B65-9E17-C48AFEDBCBB3}"/>
              </a:ext>
            </a:extLst>
          </p:cNvPr>
          <p:cNvPicPr/>
          <p:nvPr/>
        </p:nvPicPr>
        <p:blipFill>
          <a:blip r:embed="rId3" cstate="email">
            <a:extLst>
              <a:ext uri="{28A0092B-C50C-407E-A947-70E740481C1C}">
                <a14:useLocalDpi xmlns:a14="http://schemas.microsoft.com/office/drawing/2010/main"/>
              </a:ext>
            </a:extLst>
          </a:blip>
          <a:srcRect/>
          <a:stretch>
            <a:fillRect/>
          </a:stretch>
        </p:blipFill>
        <p:spPr bwMode="auto">
          <a:xfrm>
            <a:off x="649533" y="1367727"/>
            <a:ext cx="3922467" cy="2420645"/>
          </a:xfrm>
          <a:prstGeom prst="rect">
            <a:avLst/>
          </a:prstGeom>
          <a:noFill/>
          <a:ln>
            <a:noFill/>
          </a:ln>
        </p:spPr>
      </p:pic>
      <p:pic>
        <p:nvPicPr>
          <p:cNvPr id="13" name="Picture 12" descr="https://www.yummymummyclub.ca/sites/default/files/styles/large/public/iStock_000022665652Small.jpg?itok=lKvUDTll">
            <a:extLst>
              <a:ext uri="{FF2B5EF4-FFF2-40B4-BE49-F238E27FC236}">
                <a16:creationId xmlns:a16="http://schemas.microsoft.com/office/drawing/2014/main" id="{2EA999D2-F44A-426F-87F5-69C1285A7B6E}"/>
              </a:ext>
            </a:extLst>
          </p:cNvPr>
          <p:cNvPicPr/>
          <p:nvPr/>
        </p:nvPicPr>
        <p:blipFill>
          <a:blip r:embed="rId4" cstate="email">
            <a:extLst>
              <a:ext uri="{28A0092B-C50C-407E-A947-70E740481C1C}">
                <a14:useLocalDpi xmlns:a14="http://schemas.microsoft.com/office/drawing/2010/main"/>
              </a:ext>
            </a:extLst>
          </a:blip>
          <a:srcRect/>
          <a:stretch>
            <a:fillRect/>
          </a:stretch>
        </p:blipFill>
        <p:spPr bwMode="auto">
          <a:xfrm>
            <a:off x="648588" y="3862595"/>
            <a:ext cx="3943590" cy="2314361"/>
          </a:xfrm>
          <a:prstGeom prst="rect">
            <a:avLst/>
          </a:prstGeom>
          <a:noFill/>
          <a:ln>
            <a:noFill/>
          </a:ln>
        </p:spPr>
      </p:pic>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pic>
        <p:nvPicPr>
          <p:cNvPr id="15" name="Picture 14" descr="Image result for no disabled access">
            <a:extLst>
              <a:ext uri="{FF2B5EF4-FFF2-40B4-BE49-F238E27FC236}">
                <a16:creationId xmlns:a16="http://schemas.microsoft.com/office/drawing/2014/main" id="{7BB6C7E5-35F9-49D3-89D6-1F31A6F5717A}"/>
              </a:ext>
            </a:extLst>
          </p:cNvPr>
          <p:cNvPicPr/>
          <p:nvPr/>
        </p:nvPicPr>
        <p:blipFill>
          <a:blip r:embed="rId5" cstate="email">
            <a:extLst>
              <a:ext uri="{28A0092B-C50C-407E-A947-70E740481C1C}">
                <a14:useLocalDpi xmlns:a14="http://schemas.microsoft.com/office/drawing/2010/main"/>
              </a:ext>
            </a:extLst>
          </a:blip>
          <a:srcRect/>
          <a:stretch>
            <a:fillRect/>
          </a:stretch>
        </p:blipFill>
        <p:spPr bwMode="auto">
          <a:xfrm>
            <a:off x="4728597" y="1377569"/>
            <a:ext cx="3662398" cy="2434047"/>
          </a:xfrm>
          <a:prstGeom prst="rect">
            <a:avLst/>
          </a:prstGeom>
          <a:noFill/>
          <a:ln>
            <a:noFill/>
          </a:ln>
        </p:spPr>
      </p:pic>
    </p:spTree>
    <p:extLst>
      <p:ext uri="{BB962C8B-B14F-4D97-AF65-F5344CB8AC3E}">
        <p14:creationId xmlns:p14="http://schemas.microsoft.com/office/powerpoint/2010/main" val="2361800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2956012" y="1807535"/>
            <a:ext cx="3231975" cy="2215991"/>
          </a:xfrm>
          <a:prstGeom prst="rect">
            <a:avLst/>
          </a:prstGeom>
          <a:noFill/>
        </p:spPr>
        <p:txBody>
          <a:bodyPr wrap="none" rtlCol="0">
            <a:spAutoFit/>
          </a:bodyPr>
          <a:lstStyle/>
          <a:p>
            <a:r>
              <a:rPr lang="en-US" sz="13800" dirty="0">
                <a:latin typeface="Arial" panose="020B0604020202020204" pitchFamily="34" charset="0"/>
                <a:cs typeface="Arial" panose="020B0604020202020204" pitchFamily="34" charset="0"/>
              </a:rPr>
              <a:t>Fair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544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58218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Bayard Rustin</a:t>
            </a:r>
          </a:p>
        </p:txBody>
      </p:sp>
      <p:pic>
        <p:nvPicPr>
          <p:cNvPr id="6" name="Picture 5">
            <a:extLst>
              <a:ext uri="{FF2B5EF4-FFF2-40B4-BE49-F238E27FC236}">
                <a16:creationId xmlns:a16="http://schemas.microsoft.com/office/drawing/2014/main" id="{242DED9A-C557-41C9-B746-C21116980A7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20172" y="698661"/>
            <a:ext cx="3860442" cy="5123661"/>
          </a:xfrm>
          <a:prstGeom prst="rect">
            <a:avLst/>
          </a:prstGeom>
        </p:spPr>
      </p:pic>
    </p:spTree>
    <p:extLst>
      <p:ext uri="{BB962C8B-B14F-4D97-AF65-F5344CB8AC3E}">
        <p14:creationId xmlns:p14="http://schemas.microsoft.com/office/powerpoint/2010/main" val="70295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196047"/>
            <a:ext cx="3771380" cy="1569660"/>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Bayard Rustin is a famous person from the past.</a:t>
            </a:r>
          </a:p>
        </p:txBody>
      </p:sp>
      <p:pic>
        <p:nvPicPr>
          <p:cNvPr id="11" name="Picture 2" descr="Image result for rally on washington civil rights movement bayard rustin">
            <a:extLst>
              <a:ext uri="{FF2B5EF4-FFF2-40B4-BE49-F238E27FC236}">
                <a16:creationId xmlns:a16="http://schemas.microsoft.com/office/drawing/2014/main" id="{4C9FAE66-3833-4730-9D90-B8D7D89FB374}"/>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20172" y="698661"/>
            <a:ext cx="3860442" cy="5123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30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196047"/>
            <a:ext cx="3771380" cy="2062103"/>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Bayard made speeches about black people being treated unfairly.</a:t>
            </a:r>
          </a:p>
        </p:txBody>
      </p:sp>
      <p:pic>
        <p:nvPicPr>
          <p:cNvPr id="8" name="Picture 2" descr="Image result for bayard rustin integration">
            <a:extLst>
              <a:ext uri="{FF2B5EF4-FFF2-40B4-BE49-F238E27FC236}">
                <a16:creationId xmlns:a16="http://schemas.microsoft.com/office/drawing/2014/main" id="{E21E1943-2C35-4D26-896C-345E5197FE5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20173" y="698661"/>
            <a:ext cx="3860442" cy="514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92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A74297A7-D797-453A-A4DE-B66CCCDE18DA}"/>
              </a:ext>
            </a:extLst>
          </p:cNvPr>
          <p:cNvPicPr>
            <a:picLocks noChangeAspect="1"/>
          </p:cNvPicPr>
          <p:nvPr/>
        </p:nvPicPr>
        <p:blipFill>
          <a:blip r:embed="rId3"/>
          <a:stretch>
            <a:fillRect/>
          </a:stretch>
        </p:blipFill>
        <p:spPr>
          <a:xfrm>
            <a:off x="648588" y="1628590"/>
            <a:ext cx="5082361" cy="4061926"/>
          </a:xfrm>
          <a:prstGeom prst="rect">
            <a:avLst/>
          </a:prstGeom>
        </p:spPr>
      </p:pic>
    </p:spTree>
    <p:extLst>
      <p:ext uri="{BB962C8B-B14F-4D97-AF65-F5344CB8AC3E}">
        <p14:creationId xmlns:p14="http://schemas.microsoft.com/office/powerpoint/2010/main" val="339951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A74297A7-D797-453A-A4DE-B66CCCDE18DA}"/>
              </a:ext>
            </a:extLst>
          </p:cNvPr>
          <p:cNvPicPr>
            <a:picLocks noChangeAspect="1"/>
          </p:cNvPicPr>
          <p:nvPr/>
        </p:nvPicPr>
        <p:blipFill>
          <a:blip r:embed="rId3"/>
          <a:stretch>
            <a:fillRect/>
          </a:stretch>
        </p:blipFill>
        <p:spPr>
          <a:xfrm>
            <a:off x="648588" y="1628590"/>
            <a:ext cx="5082361" cy="4061926"/>
          </a:xfrm>
          <a:prstGeom prst="rect">
            <a:avLst/>
          </a:prstGeom>
        </p:spPr>
      </p:pic>
      <p:sp>
        <p:nvSpPr>
          <p:cNvPr id="8" name="TextBox 7">
            <a:extLst>
              <a:ext uri="{FF2B5EF4-FFF2-40B4-BE49-F238E27FC236}">
                <a16:creationId xmlns:a16="http://schemas.microsoft.com/office/drawing/2014/main" id="{3E44895F-23AF-4563-82B1-F8A488D005AD}"/>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spTree>
    <p:extLst>
      <p:ext uri="{BB962C8B-B14F-4D97-AF65-F5344CB8AC3E}">
        <p14:creationId xmlns:p14="http://schemas.microsoft.com/office/powerpoint/2010/main" val="423134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2050" name="Picture 2" descr="Passengers of the bus Bx19, leaving the Bronx and entering Manhattan on a Wednesday morning, Aug. 31st, 2016.">
            <a:extLst>
              <a:ext uri="{FF2B5EF4-FFF2-40B4-BE49-F238E27FC236}">
                <a16:creationId xmlns:a16="http://schemas.microsoft.com/office/drawing/2014/main" id="{F4486F3C-AD46-4609-9EA5-AB1146879A8D}"/>
              </a:ext>
            </a:extLst>
          </p:cNvPr>
          <p:cNvPicPr>
            <a:picLocks noChangeAspect="1" noChangeArrowheads="1"/>
          </p:cNvPicPr>
          <p:nvPr/>
        </p:nvPicPr>
        <p:blipFill>
          <a:blip r:embed="rId3" cstate="emai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703917" y="1628590"/>
            <a:ext cx="5082361" cy="3810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570058"/>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1425</Words>
  <Application>Microsoft Office PowerPoint</Application>
  <PresentationFormat>On-screen Show (4:3)</PresentationFormat>
  <Paragraphs>160</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2022-09-26T21:02:49Z</dcterms:created>
  <dcterms:modified xsi:type="dcterms:W3CDTF">2022-09-26T21:02:53Z</dcterms:modified>
</cp:coreProperties>
</file>