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14"/>
  </p:notesMasterIdLst>
  <p:handoutMasterIdLst>
    <p:handoutMasterId r:id="rId15"/>
  </p:handoutMasterIdLst>
  <p:sldIdLst>
    <p:sldId id="256" r:id="rId2"/>
    <p:sldId id="260" r:id="rId3"/>
    <p:sldId id="282" r:id="rId4"/>
    <p:sldId id="286" r:id="rId5"/>
    <p:sldId id="284" r:id="rId6"/>
    <p:sldId id="285" r:id="rId7"/>
    <p:sldId id="288" r:id="rId8"/>
    <p:sldId id="289" r:id="rId9"/>
    <p:sldId id="292" r:id="rId10"/>
    <p:sldId id="290" r:id="rId11"/>
    <p:sldId id="293" r:id="rId12"/>
    <p:sldId id="291"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6175"/>
    <a:srgbClr val="0C0C0C"/>
    <a:srgbClr val="CD0920"/>
    <a:srgbClr val="2104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4F29DB-AA37-4CA4-ACB6-5418F74EAEE0}" v="4" dt="2022-09-26T20:21:01.6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83689" autoAdjust="0"/>
  </p:normalViewPr>
  <p:slideViewPr>
    <p:cSldViewPr snapToGrid="0" snapToObjects="1">
      <p:cViewPr varScale="1">
        <p:scale>
          <a:sx n="54" d="100"/>
          <a:sy n="54" d="100"/>
        </p:scale>
        <p:origin x="916"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C0F6F06-5850-BA48-850E-FCFA4C54607A}" type="datetimeFigureOut">
              <a:rPr lang="en-US" smtClean="0"/>
              <a:t>9/26/2022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E7C9902-0054-9242-AD24-B46328C07A67}" type="slidenum">
              <a:rPr lang="en-US" smtClean="0"/>
              <a:t>‹#›</a:t>
            </a:fld>
            <a:endParaRPr lang="en-US"/>
          </a:p>
        </p:txBody>
      </p:sp>
    </p:spTree>
    <p:extLst>
      <p:ext uri="{BB962C8B-B14F-4D97-AF65-F5344CB8AC3E}">
        <p14:creationId xmlns:p14="http://schemas.microsoft.com/office/powerpoint/2010/main" val="28898045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97147A-08AE-544F-8CBA-320E4A0D5078}" type="datetimeFigureOut">
              <a:rPr lang="en-US" smtClean="0"/>
              <a:t>9/26/2022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ADB596-D218-9D43-A4EC-2B51BE929992}" type="slidenum">
              <a:rPr lang="en-US" smtClean="0"/>
              <a:t>‹#›</a:t>
            </a:fld>
            <a:endParaRPr lang="en-US"/>
          </a:p>
        </p:txBody>
      </p:sp>
    </p:spTree>
    <p:extLst>
      <p:ext uri="{BB962C8B-B14F-4D97-AF65-F5344CB8AC3E}">
        <p14:creationId xmlns:p14="http://schemas.microsoft.com/office/powerpoint/2010/main" val="242147548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bbc.co.uk/newsround/43793769"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a:spLocks noGrp="1" noRot="1" noChangeAspect="1"/>
          </p:cNvSpPr>
          <p:nvPr>
            <p:ph type="sldImg"/>
          </p:nvPr>
        </p:nvSpPr>
        <p:spPr>
          <a:xfrm>
            <a:off x="1143000" y="685800"/>
            <a:ext cx="4572000" cy="3429000"/>
          </a:xfrm>
          <a:prstGeom prst="rect">
            <a:avLst/>
          </a:prstGeom>
        </p:spPr>
        <p:txBody>
          <a:bodyPr/>
          <a:lstStyle/>
          <a:p>
            <a:endParaRPr/>
          </a:p>
        </p:txBody>
      </p:sp>
      <p:sp>
        <p:nvSpPr>
          <p:cNvPr id="127" name="Shape 127"/>
          <p:cNvSpPr>
            <a:spLocks noGrp="1"/>
          </p:cNvSpPr>
          <p:nvPr>
            <p:ph type="body" sz="quarter" idx="1"/>
          </p:nvPr>
        </p:nvSpPr>
        <p:spPr>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t>Visit </a:t>
            </a:r>
            <a:r>
              <a:rPr lang="en-US" dirty="0"/>
              <a:t>our website for the lesson plan to accompany this PowerPoint.</a:t>
            </a:r>
          </a:p>
          <a:p>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solidFill>
                  <a:srgbClr val="000000"/>
                </a:solidFill>
                <a:effectLst/>
                <a:latin typeface="Arial" panose="020B0604020202020204" pitchFamily="34" charset="0"/>
                <a:ea typeface="Times New Roman" panose="02020603050405020304" pitchFamily="18" charset="0"/>
              </a:rPr>
              <a:t>As a class or in small groups, play Windrush “memory”. Shuffle all of the cards and place them face down on the table. Students take turns to turn over two cards, with the objective of sharing matching pairs.</a:t>
            </a:r>
            <a:endParaRPr lang="en-GB" sz="1800" dirty="0">
              <a:effectLst/>
              <a:latin typeface="Arial" panose="020B0604020202020204" pitchFamily="34" charset="0"/>
              <a:ea typeface="Times New Roman" panose="02020603050405020304" pitchFamily="18" charset="0"/>
            </a:endParaRPr>
          </a:p>
          <a:p>
            <a:pPr marL="540385" algn="just">
              <a:lnSpc>
                <a:spcPts val="1500"/>
              </a:lnSpc>
            </a:pPr>
            <a:r>
              <a:rPr lang="en-GB" sz="1800" dirty="0">
                <a:solidFill>
                  <a:srgbClr val="000000"/>
                </a:solidFill>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a:p>
            <a:pPr marL="540385" algn="just">
              <a:lnSpc>
                <a:spcPts val="1500"/>
              </a:lnSpc>
            </a:pPr>
            <a:r>
              <a:rPr lang="en-GB" sz="1800" dirty="0">
                <a:solidFill>
                  <a:srgbClr val="000000"/>
                </a:solidFill>
                <a:effectLst/>
                <a:latin typeface="Arial" panose="020B0604020202020204" pitchFamily="34" charset="0"/>
                <a:ea typeface="Times New Roman" panose="02020603050405020304" pitchFamily="18" charset="0"/>
              </a:rPr>
              <a:t>Emphasise the importance of fairness when playing games as a group: taking turns, following the rules.</a:t>
            </a:r>
            <a:endParaRPr lang="en-GB" sz="1800" dirty="0">
              <a:effectLst/>
              <a:latin typeface="Arial" panose="020B0604020202020204" pitchFamily="34" charset="0"/>
              <a:ea typeface="Times New Roman" panose="02020603050405020304" pitchFamily="18" charset="0"/>
            </a:endParaRPr>
          </a:p>
          <a:p>
            <a:pPr marL="540385" algn="just">
              <a:lnSpc>
                <a:spcPts val="1500"/>
              </a:lnSpc>
            </a:pPr>
            <a:r>
              <a:rPr lang="en-GB" sz="1800" dirty="0">
                <a:solidFill>
                  <a:srgbClr val="000000"/>
                </a:solidFill>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a:p>
            <a:pPr marL="540385" algn="just">
              <a:lnSpc>
                <a:spcPts val="1500"/>
              </a:lnSpc>
            </a:pPr>
            <a:r>
              <a:rPr lang="en-GB" sz="1800" dirty="0">
                <a:solidFill>
                  <a:srgbClr val="000000"/>
                </a:solidFill>
                <a:effectLst/>
                <a:latin typeface="Arial" panose="020B0604020202020204" pitchFamily="34" charset="0"/>
                <a:ea typeface="Times New Roman" panose="02020603050405020304" pitchFamily="18" charset="0"/>
              </a:rPr>
              <a:t>Use the images on the different cards to…</a:t>
            </a:r>
            <a:endParaRPr lang="en-GB" sz="1800" dirty="0">
              <a:effectLst/>
              <a:latin typeface="Arial" panose="020B0604020202020204" pitchFamily="34" charset="0"/>
              <a:ea typeface="Times New Roman" panose="02020603050405020304" pitchFamily="18" charset="0"/>
            </a:endParaRPr>
          </a:p>
          <a:p>
            <a:pPr marL="540385" algn="just">
              <a:lnSpc>
                <a:spcPts val="1500"/>
              </a:lnSpc>
            </a:pPr>
            <a:r>
              <a:rPr lang="en-GB" sz="1800" dirty="0">
                <a:solidFill>
                  <a:srgbClr val="000000"/>
                </a:solidFill>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a:p>
            <a:pPr marL="540385" algn="just">
              <a:lnSpc>
                <a:spcPts val="1500"/>
              </a:lnSpc>
            </a:pPr>
            <a:r>
              <a:rPr lang="en-GB" sz="1800" dirty="0">
                <a:solidFill>
                  <a:srgbClr val="000000"/>
                </a:solidFill>
                <a:effectLst/>
                <a:latin typeface="Arial" panose="020B0604020202020204" pitchFamily="34" charset="0"/>
                <a:ea typeface="Times New Roman" panose="02020603050405020304" pitchFamily="18" charset="0"/>
              </a:rPr>
              <a:t>Check students’ understanding of the previous activity:</a:t>
            </a:r>
            <a:endParaRPr lang="en-GB" sz="1800" dirty="0">
              <a:effectLst/>
              <a:latin typeface="Arial" panose="020B0604020202020204" pitchFamily="34" charset="0"/>
              <a:ea typeface="Times New Roman" panose="02020603050405020304" pitchFamily="18" charset="0"/>
            </a:endParaRPr>
          </a:p>
          <a:p>
            <a:pPr marL="342900" lvl="0" indent="-342900" algn="just">
              <a:lnSpc>
                <a:spcPts val="1500"/>
              </a:lnSpc>
              <a:buFont typeface="Symbol" panose="05050102010706020507" pitchFamily="18" charset="2"/>
              <a:buChar char=""/>
            </a:pPr>
            <a:r>
              <a:rPr lang="en-GB" sz="1800" dirty="0">
                <a:solidFill>
                  <a:srgbClr val="000000"/>
                </a:solidFill>
                <a:effectLst/>
                <a:latin typeface="Arial" panose="020B0604020202020204" pitchFamily="34" charset="0"/>
                <a:ea typeface="Times New Roman" panose="02020603050405020304" pitchFamily="18" charset="0"/>
              </a:rPr>
              <a:t>Boat – what was the boat called</a:t>
            </a:r>
            <a:endParaRPr lang="en-GB" sz="1800" dirty="0">
              <a:effectLst/>
              <a:latin typeface="Arial" panose="020B0604020202020204" pitchFamily="34" charset="0"/>
              <a:ea typeface="Times New Roman" panose="02020603050405020304" pitchFamily="18" charset="0"/>
            </a:endParaRPr>
          </a:p>
          <a:p>
            <a:pPr marL="342900" lvl="0" indent="-342900" algn="just">
              <a:lnSpc>
                <a:spcPts val="1500"/>
              </a:lnSpc>
              <a:buFont typeface="Symbol" panose="05050102010706020507" pitchFamily="18" charset="2"/>
              <a:buChar char=""/>
            </a:pPr>
            <a:r>
              <a:rPr lang="en-GB" sz="1800" dirty="0">
                <a:solidFill>
                  <a:srgbClr val="000000"/>
                </a:solidFill>
                <a:effectLst/>
                <a:latin typeface="Arial" panose="020B0604020202020204" pitchFamily="34" charset="0"/>
                <a:ea typeface="Times New Roman" panose="02020603050405020304" pitchFamily="18" charset="0"/>
              </a:rPr>
              <a:t>Ivor Cummings – what was this man called?</a:t>
            </a:r>
            <a:endParaRPr lang="en-GB" sz="1800" dirty="0">
              <a:effectLst/>
              <a:latin typeface="Arial" panose="020B0604020202020204" pitchFamily="34" charset="0"/>
              <a:ea typeface="Times New Roman" panose="02020603050405020304" pitchFamily="18" charset="0"/>
            </a:endParaRPr>
          </a:p>
          <a:p>
            <a:pPr marL="342900" lvl="0" indent="-342900" algn="just">
              <a:lnSpc>
                <a:spcPts val="1500"/>
              </a:lnSpc>
              <a:buFont typeface="Symbol" panose="05050102010706020507" pitchFamily="18" charset="2"/>
              <a:buChar char=""/>
            </a:pPr>
            <a:r>
              <a:rPr lang="en-GB" sz="1800" dirty="0">
                <a:solidFill>
                  <a:srgbClr val="000000"/>
                </a:solidFill>
                <a:effectLst/>
                <a:latin typeface="Arial" panose="020B0604020202020204" pitchFamily="34" charset="0"/>
                <a:ea typeface="Times New Roman" panose="02020603050405020304" pitchFamily="18" charset="0"/>
              </a:rPr>
              <a:t>Jamaican flag – where had the people travelled from?</a:t>
            </a:r>
            <a:endParaRPr lang="en-GB" sz="1800" dirty="0">
              <a:effectLst/>
              <a:latin typeface="Arial" panose="020B0604020202020204" pitchFamily="34" charset="0"/>
              <a:ea typeface="Times New Roman" panose="02020603050405020304" pitchFamily="18" charset="0"/>
            </a:endParaRPr>
          </a:p>
          <a:p>
            <a:pPr marL="342900" lvl="0" indent="-342900" algn="just">
              <a:lnSpc>
                <a:spcPts val="1500"/>
              </a:lnSpc>
              <a:buFont typeface="Symbol" panose="05050102010706020507" pitchFamily="18" charset="2"/>
              <a:buChar char=""/>
            </a:pPr>
            <a:r>
              <a:rPr lang="en-GB" sz="1800" dirty="0">
                <a:solidFill>
                  <a:srgbClr val="000000"/>
                </a:solidFill>
                <a:effectLst/>
                <a:latin typeface="Arial" panose="020B0604020202020204" pitchFamily="34" charset="0"/>
                <a:ea typeface="Times New Roman" panose="02020603050405020304" pitchFamily="18" charset="0"/>
              </a:rPr>
              <a:t>English flag – where did the people travel to?</a:t>
            </a:r>
            <a:endParaRPr lang="en-GB" sz="1800" dirty="0">
              <a:effectLst/>
              <a:latin typeface="Arial" panose="020B0604020202020204" pitchFamily="34" charset="0"/>
              <a:ea typeface="Times New Roman" panose="02020603050405020304" pitchFamily="18" charset="0"/>
            </a:endParaRPr>
          </a:p>
          <a:p>
            <a:pPr marL="342900" lvl="0" indent="-342900" algn="just">
              <a:lnSpc>
                <a:spcPts val="1500"/>
              </a:lnSpc>
              <a:buFont typeface="Symbol" panose="05050102010706020507" pitchFamily="18" charset="2"/>
              <a:buChar char=""/>
            </a:pPr>
            <a:r>
              <a:rPr lang="en-GB" sz="1800" dirty="0">
                <a:solidFill>
                  <a:srgbClr val="000000"/>
                </a:solidFill>
                <a:effectLst/>
                <a:latin typeface="Arial" panose="020B0604020202020204" pitchFamily="34" charset="0"/>
                <a:ea typeface="Times New Roman" panose="02020603050405020304" pitchFamily="18" charset="0"/>
              </a:rPr>
              <a:t>House – who helped the people to find somewhere to live?</a:t>
            </a:r>
            <a:endParaRPr lang="en-GB" sz="1800" dirty="0">
              <a:effectLst/>
              <a:latin typeface="Arial" panose="020B0604020202020204" pitchFamily="34" charset="0"/>
              <a:ea typeface="Times New Roman" panose="02020603050405020304" pitchFamily="18" charset="0"/>
            </a:endParaRPr>
          </a:p>
          <a:p>
            <a:pPr marL="342900" lvl="0" indent="-342900" algn="just">
              <a:lnSpc>
                <a:spcPts val="1500"/>
              </a:lnSpc>
              <a:buFont typeface="Symbol" panose="05050102010706020507" pitchFamily="18" charset="2"/>
              <a:buChar char=""/>
            </a:pPr>
            <a:r>
              <a:rPr lang="en-GB" sz="1800" dirty="0">
                <a:solidFill>
                  <a:srgbClr val="000000"/>
                </a:solidFill>
                <a:effectLst/>
                <a:latin typeface="Arial" panose="020B0604020202020204" pitchFamily="34" charset="0"/>
                <a:ea typeface="Times New Roman" panose="02020603050405020304" pitchFamily="18" charset="0"/>
              </a:rPr>
              <a:t>Someone at work – why did people find it hard to find a job?</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10</a:t>
            </a:fld>
            <a:endParaRPr lang="en-US"/>
          </a:p>
        </p:txBody>
      </p:sp>
    </p:spTree>
    <p:extLst>
      <p:ext uri="{BB962C8B-B14F-4D97-AF65-F5344CB8AC3E}">
        <p14:creationId xmlns:p14="http://schemas.microsoft.com/office/powerpoint/2010/main" val="13441623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effectLst/>
                <a:latin typeface="Arial" panose="020B0604020202020204" pitchFamily="34" charset="0"/>
                <a:ea typeface="Times New Roman" panose="02020603050405020304" pitchFamily="18" charset="0"/>
              </a:rPr>
              <a:t>Students either create their own picture of Ivor Cummings welcoming the people off Windrush or use the line drawing to create a collage to represent the arrival of Windrush.</a:t>
            </a:r>
          </a:p>
          <a:p>
            <a:pPr marL="540385" algn="just">
              <a:lnSpc>
                <a:spcPts val="1500"/>
              </a:lnSpc>
            </a:pPr>
            <a:r>
              <a:rPr lang="en-GB" sz="1800" dirty="0">
                <a:effectLst/>
                <a:latin typeface="Arial" panose="020B0604020202020204" pitchFamily="34" charset="0"/>
                <a:ea typeface="Times New Roman" panose="02020603050405020304" pitchFamily="18" charset="0"/>
              </a:rPr>
              <a:t> </a:t>
            </a:r>
          </a:p>
          <a:p>
            <a:pPr marL="540385" algn="just">
              <a:lnSpc>
                <a:spcPts val="1500"/>
              </a:lnSpc>
            </a:pPr>
            <a:r>
              <a:rPr lang="en-GB" sz="1800" dirty="0">
                <a:effectLst/>
                <a:latin typeface="Arial" panose="020B0604020202020204" pitchFamily="34" charset="0"/>
                <a:ea typeface="Times New Roman" panose="02020603050405020304" pitchFamily="18" charset="0"/>
              </a:rPr>
              <a:t>Extension: </a:t>
            </a:r>
          </a:p>
          <a:p>
            <a:pPr marL="342900" lvl="0" indent="-342900" algn="just">
              <a:lnSpc>
                <a:spcPts val="15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Students label key aspects of their collage using some of the key words from the lesson</a:t>
            </a:r>
          </a:p>
          <a:p>
            <a:r>
              <a:rPr lang="en-GB" sz="1800" dirty="0">
                <a:effectLst/>
                <a:latin typeface="Arial" panose="020B0604020202020204" pitchFamily="34" charset="0"/>
                <a:ea typeface="Calibri" panose="020F0502020204030204" pitchFamily="34" charset="0"/>
              </a:rPr>
              <a:t>Students write a sentence about Ivor Cummings.</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11</a:t>
            </a:fld>
            <a:endParaRPr lang="en-US"/>
          </a:p>
        </p:txBody>
      </p:sp>
    </p:spTree>
    <p:extLst>
      <p:ext uri="{BB962C8B-B14F-4D97-AF65-F5344CB8AC3E}">
        <p14:creationId xmlns:p14="http://schemas.microsoft.com/office/powerpoint/2010/main" val="21609957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effectLst/>
                <a:latin typeface="Arial" panose="020B0604020202020204" pitchFamily="34" charset="0"/>
                <a:ea typeface="Times New Roman" panose="02020603050405020304" pitchFamily="18" charset="0"/>
              </a:rPr>
              <a:t>As a class play a True/False quiz about Windrush.</a:t>
            </a:r>
          </a:p>
          <a:p>
            <a:pPr marL="342900" lvl="0" indent="-342900" algn="just">
              <a:lnSpc>
                <a:spcPts val="1500"/>
              </a:lnSpc>
              <a:buFont typeface="+mj-lt"/>
              <a:buAutoNum type="arabicPeriod"/>
            </a:pPr>
            <a:r>
              <a:rPr lang="en-GB" sz="1800" dirty="0">
                <a:effectLst/>
                <a:latin typeface="Arial" panose="020B0604020202020204" pitchFamily="34" charset="0"/>
                <a:ea typeface="Times New Roman" panose="02020603050405020304" pitchFamily="18" charset="0"/>
              </a:rPr>
              <a:t>Windrush was a boat. True</a:t>
            </a:r>
          </a:p>
          <a:p>
            <a:pPr marL="342900" lvl="0" indent="-342900" algn="just">
              <a:lnSpc>
                <a:spcPts val="1500"/>
              </a:lnSpc>
              <a:buFont typeface="+mj-lt"/>
              <a:buAutoNum type="arabicPeriod"/>
            </a:pPr>
            <a:r>
              <a:rPr lang="en-GB" sz="1800" dirty="0">
                <a:effectLst/>
                <a:latin typeface="Arial" panose="020B0604020202020204" pitchFamily="34" charset="0"/>
                <a:ea typeface="Times New Roman" panose="02020603050405020304" pitchFamily="18" charset="0"/>
              </a:rPr>
              <a:t>People travelled on the Windrush from Germany. False – the Windrush brought people from Jamaica.</a:t>
            </a:r>
          </a:p>
          <a:p>
            <a:pPr marL="342900" lvl="0" indent="-342900" algn="just">
              <a:lnSpc>
                <a:spcPts val="1500"/>
              </a:lnSpc>
              <a:buFont typeface="+mj-lt"/>
              <a:buAutoNum type="arabicPeriod"/>
            </a:pPr>
            <a:r>
              <a:rPr lang="en-GB" sz="1800" dirty="0">
                <a:effectLst/>
                <a:latin typeface="Arial" panose="020B0604020202020204" pitchFamily="34" charset="0"/>
                <a:ea typeface="Times New Roman" panose="02020603050405020304" pitchFamily="18" charset="0"/>
              </a:rPr>
              <a:t>Ivor Cummings helped people to get jobs and places to live. True – it was his job to help the people find jobs and places to live.</a:t>
            </a:r>
          </a:p>
          <a:p>
            <a:pPr marL="342900" lvl="0" indent="-342900" algn="just">
              <a:lnSpc>
                <a:spcPts val="1500"/>
              </a:lnSpc>
              <a:buFont typeface="+mj-lt"/>
              <a:buAutoNum type="arabicPeriod"/>
            </a:pPr>
            <a:r>
              <a:rPr lang="en-GB" sz="1800" dirty="0">
                <a:effectLst/>
                <a:latin typeface="Arial" panose="020B0604020202020204" pitchFamily="34" charset="0"/>
                <a:ea typeface="Times New Roman" panose="02020603050405020304" pitchFamily="18" charset="0"/>
              </a:rPr>
              <a:t>Ivor Cummings had a wife. False – Ivor was gay.</a:t>
            </a:r>
          </a:p>
          <a:p>
            <a:pPr marL="342900" lvl="0" indent="-342900" algn="just">
              <a:lnSpc>
                <a:spcPts val="1500"/>
              </a:lnSpc>
              <a:buFont typeface="+mj-lt"/>
              <a:buAutoNum type="arabicPeriod"/>
            </a:pPr>
            <a:r>
              <a:rPr lang="en-GB" sz="1800" dirty="0">
                <a:effectLst/>
                <a:latin typeface="Arial" panose="020B0604020202020204" pitchFamily="34" charset="0"/>
                <a:ea typeface="Times New Roman" panose="02020603050405020304" pitchFamily="18" charset="0"/>
              </a:rPr>
              <a:t>Black people were treated badly (and sadly often still are) because of the colour of their skin. True. Recap what students should do if they see someone being unkind to someone else.</a:t>
            </a:r>
          </a:p>
        </p:txBody>
      </p:sp>
      <p:sp>
        <p:nvSpPr>
          <p:cNvPr id="4" name="Slide Number Placeholder 3"/>
          <p:cNvSpPr>
            <a:spLocks noGrp="1"/>
          </p:cNvSpPr>
          <p:nvPr>
            <p:ph type="sldNum" sz="quarter" idx="10"/>
          </p:nvPr>
        </p:nvSpPr>
        <p:spPr/>
        <p:txBody>
          <a:bodyPr/>
          <a:lstStyle/>
          <a:p>
            <a:fld id="{D1ADB596-D218-9D43-A4EC-2B51BE929992}" type="slidenum">
              <a:rPr lang="en-US" smtClean="0"/>
              <a:t>12</a:t>
            </a:fld>
            <a:endParaRPr lang="en-US"/>
          </a:p>
        </p:txBody>
      </p:sp>
    </p:spTree>
    <p:extLst>
      <p:ext uri="{BB962C8B-B14F-4D97-AF65-F5344CB8AC3E}">
        <p14:creationId xmlns:p14="http://schemas.microsoft.com/office/powerpoint/2010/main" val="676143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solidFill>
                  <a:srgbClr val="000000"/>
                </a:solidFill>
                <a:effectLst/>
                <a:latin typeface="Arial" panose="020B0604020202020204" pitchFamily="34" charset="0"/>
                <a:ea typeface="Times New Roman" panose="02020603050405020304" pitchFamily="18" charset="0"/>
              </a:rPr>
              <a:t>Watch the video about the Windrush: </a:t>
            </a:r>
            <a:r>
              <a:rPr lang="en-GB" sz="1800" u="sng" dirty="0">
                <a:solidFill>
                  <a:srgbClr val="0563C1"/>
                </a:solidFill>
                <a:effectLst/>
                <a:latin typeface="Arial" panose="020B0604020202020204" pitchFamily="34" charset="0"/>
                <a:ea typeface="Calibri" panose="020F0502020204030204" pitchFamily="34" charset="0"/>
                <a:hlinkClick r:id="rId3"/>
              </a:rPr>
              <a:t>https://www.bbc.co.uk/newsround/43793769</a:t>
            </a:r>
            <a:r>
              <a:rPr lang="en-GB" sz="1800" dirty="0">
                <a:effectLst/>
                <a:latin typeface="Arial" panose="020B0604020202020204" pitchFamily="34" charset="0"/>
                <a:ea typeface="Calibri" panose="020F0502020204030204" pitchFamily="34" charset="0"/>
              </a:rPr>
              <a:t> </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2</a:t>
            </a:fld>
            <a:endParaRPr lang="en-US"/>
          </a:p>
        </p:txBody>
      </p:sp>
    </p:spTree>
    <p:extLst>
      <p:ext uri="{BB962C8B-B14F-4D97-AF65-F5344CB8AC3E}">
        <p14:creationId xmlns:p14="http://schemas.microsoft.com/office/powerpoint/2010/main" val="19012294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Arial" panose="020B0604020202020204" pitchFamily="34" charset="0"/>
                <a:ea typeface="Calibri" panose="020F0502020204030204" pitchFamily="34" charset="0"/>
              </a:rPr>
              <a:t>Explain that the person that met the people off the boat in England was a man called Ivor Cummings. </a:t>
            </a:r>
            <a:endParaRPr lang="en-GB" sz="10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3</a:t>
            </a:fld>
            <a:endParaRPr lang="en-US"/>
          </a:p>
        </p:txBody>
      </p:sp>
    </p:spTree>
    <p:extLst>
      <p:ext uri="{BB962C8B-B14F-4D97-AF65-F5344CB8AC3E}">
        <p14:creationId xmlns:p14="http://schemas.microsoft.com/office/powerpoint/2010/main" val="26195210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dirty="0">
                <a:effectLst/>
                <a:latin typeface="Arial" panose="020B0604020202020204" pitchFamily="34" charset="0"/>
                <a:ea typeface="Calibri" panose="020F0502020204030204" pitchFamily="34" charset="0"/>
              </a:rPr>
              <a:t>Explain that the person that met the people off the boat in England was a man called Ivor Cummings. </a:t>
            </a:r>
            <a:endParaRPr lang="en-GB" sz="10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4</a:t>
            </a:fld>
            <a:endParaRPr lang="en-US"/>
          </a:p>
        </p:txBody>
      </p:sp>
    </p:spTree>
    <p:extLst>
      <p:ext uri="{BB962C8B-B14F-4D97-AF65-F5344CB8AC3E}">
        <p14:creationId xmlns:p14="http://schemas.microsoft.com/office/powerpoint/2010/main" val="38474252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8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He worked for the government to help people who had moved from different Caribbean and African Commonwealth countries.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0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5</a:t>
            </a:fld>
            <a:endParaRPr lang="en-US"/>
          </a:p>
        </p:txBody>
      </p:sp>
    </p:spTree>
    <p:extLst>
      <p:ext uri="{BB962C8B-B14F-4D97-AF65-F5344CB8AC3E}">
        <p14:creationId xmlns:p14="http://schemas.microsoft.com/office/powerpoint/2010/main" val="24520080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8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He worked for the government to help people who had moved from different Caribbean and African Commonwealth countries.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0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6</a:t>
            </a:fld>
            <a:endParaRPr lang="en-US"/>
          </a:p>
        </p:txBody>
      </p:sp>
    </p:spTree>
    <p:extLst>
      <p:ext uri="{BB962C8B-B14F-4D97-AF65-F5344CB8AC3E}">
        <p14:creationId xmlns:p14="http://schemas.microsoft.com/office/powerpoint/2010/main" val="486040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7000"/>
              </a:lnSpc>
              <a:spcBef>
                <a:spcPts val="0"/>
              </a:spcBef>
              <a:spcAft>
                <a:spcPts val="800"/>
              </a:spcAft>
              <a:buClrTx/>
              <a:buSzTx/>
              <a:buFontTx/>
              <a:buNone/>
              <a:tabLst/>
              <a:defRPr/>
            </a:pPr>
            <a:r>
              <a:rPr lang="en-GB" sz="1800" dirty="0">
                <a:effectLst/>
                <a:latin typeface="Arial" panose="020B0604020202020204" pitchFamily="34" charset="0"/>
                <a:ea typeface="Calibri" panose="020F0502020204030204" pitchFamily="34" charset="0"/>
              </a:rPr>
              <a:t>It was hard because people were mean to Black people and didn’t want to give them a job or somewhere to live. If someone is mean to someone because of the colour of someone’s skin, it is called racism. Racism is wrong.</a:t>
            </a:r>
          </a:p>
          <a:p>
            <a:pPr marL="0" marR="0" lvl="0" indent="0" algn="l" defTabSz="457200" rtl="0" eaLnBrk="1" fontAlgn="auto" latinLnBrk="0" hangingPunct="1">
              <a:lnSpc>
                <a:spcPct val="107000"/>
              </a:lnSpc>
              <a:spcBef>
                <a:spcPts val="0"/>
              </a:spcBef>
              <a:spcAft>
                <a:spcPts val="800"/>
              </a:spcAft>
              <a:buClrTx/>
              <a:buSzTx/>
              <a:buFontTx/>
              <a:buNone/>
              <a:tabLst/>
              <a:defRPr/>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7</a:t>
            </a:fld>
            <a:endParaRPr lang="en-US"/>
          </a:p>
        </p:txBody>
      </p:sp>
    </p:spTree>
    <p:extLst>
      <p:ext uri="{BB962C8B-B14F-4D97-AF65-F5344CB8AC3E}">
        <p14:creationId xmlns:p14="http://schemas.microsoft.com/office/powerpoint/2010/main" val="17271889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dirty="0">
                <a:effectLst/>
                <a:latin typeface="Arial" panose="020B0604020202020204" pitchFamily="34" charset="0"/>
                <a:ea typeface="Calibri" panose="020F0502020204030204" pitchFamily="34" charset="0"/>
              </a:rPr>
              <a:t>Explain that people were mean to Ivor because he was Black, but also because he was gay. Being gay is when a man wants a boyfriend and doesn’t want a girlfriend. Being mean to someone because they are gay is called homophobia. Homophobia is wrong.</a:t>
            </a:r>
          </a:p>
        </p:txBody>
      </p:sp>
      <p:sp>
        <p:nvSpPr>
          <p:cNvPr id="4" name="Slide Number Placeholder 3"/>
          <p:cNvSpPr>
            <a:spLocks noGrp="1"/>
          </p:cNvSpPr>
          <p:nvPr>
            <p:ph type="sldNum" sz="quarter" idx="10"/>
          </p:nvPr>
        </p:nvSpPr>
        <p:spPr/>
        <p:txBody>
          <a:bodyPr/>
          <a:lstStyle/>
          <a:p>
            <a:fld id="{D1ADB596-D218-9D43-A4EC-2B51BE929992}" type="slidenum">
              <a:rPr lang="en-US" smtClean="0"/>
              <a:t>8</a:t>
            </a:fld>
            <a:endParaRPr lang="en-US"/>
          </a:p>
        </p:txBody>
      </p:sp>
    </p:spTree>
    <p:extLst>
      <p:ext uri="{BB962C8B-B14F-4D97-AF65-F5344CB8AC3E}">
        <p14:creationId xmlns:p14="http://schemas.microsoft.com/office/powerpoint/2010/main" val="2210576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7000"/>
              </a:lnSpc>
              <a:spcBef>
                <a:spcPts val="0"/>
              </a:spcBef>
              <a:spcAft>
                <a:spcPts val="800"/>
              </a:spcAft>
              <a:buClrTx/>
              <a:buSzTx/>
              <a:buFontTx/>
              <a:buNone/>
              <a:tabLst/>
              <a:defRPr/>
            </a:pPr>
            <a:r>
              <a:rPr lang="en-GB" sz="1800" dirty="0">
                <a:effectLst/>
                <a:latin typeface="Arial" panose="020B0604020202020204" pitchFamily="34" charset="0"/>
                <a:ea typeface="Calibri" panose="020F0502020204030204" pitchFamily="34" charset="0"/>
              </a:rPr>
              <a:t>Discuss why it is important to be kind to people and to treat people fairly. Discuss what students should do if they see someone being treated unfairly, or if they are treated unfairly themselves. Discuss why it is important to be kind to people and to treat people fairly. Discuss what students should do if they see someone being treated unfairly, or if they are treated unfairly themselves.</a:t>
            </a:r>
          </a:p>
          <a:p>
            <a:pPr>
              <a:lnSpc>
                <a:spcPct val="107000"/>
              </a:lnSpc>
              <a:spcAft>
                <a:spcPts val="800"/>
              </a:spcAft>
            </a:pPr>
            <a:endParaRPr lang="en-GB" sz="1800" dirty="0">
              <a:effectLst/>
              <a:latin typeface="Arial" panose="020B0604020202020204" pitchFamily="34" charset="0"/>
              <a:ea typeface="Calibri" panose="020F0502020204030204" pitchFamily="34"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9</a:t>
            </a:fld>
            <a:endParaRPr lang="en-US"/>
          </a:p>
        </p:txBody>
      </p:sp>
    </p:spTree>
    <p:extLst>
      <p:ext uri="{BB962C8B-B14F-4D97-AF65-F5344CB8AC3E}">
        <p14:creationId xmlns:p14="http://schemas.microsoft.com/office/powerpoint/2010/main" val="1688343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BDF3A28-B259-DC42-8C10-1F43EA05D7FC}"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1345784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A729C6-720C-CD4A-80B4-454A0ED44C0B}"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481328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781F29-62E0-D24B-95F3-AC826BB0C4B7}"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558578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8E4B3A-F2EA-B846-BCE5-6613D2067B0F}"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117791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415AF7-02B2-284E-982F-99996CD86E97}"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881065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AD8DF7B-F1BE-F642-9184-3ABB55409E15}" type="datetime1">
              <a:rPr lang="en-GB" smtClean="0"/>
              <a:t>26/09/2022</a:t>
            </a:fld>
            <a:endParaRPr lang="en-US"/>
          </a:p>
        </p:txBody>
      </p:sp>
      <p:sp>
        <p:nvSpPr>
          <p:cNvPr id="6" name="Footer Placeholder 5"/>
          <p:cNvSpPr>
            <a:spLocks noGrp="1"/>
          </p:cNvSpPr>
          <p:nvPr>
            <p:ph type="ftr" sz="quarter" idx="11"/>
          </p:nvPr>
        </p:nvSpPr>
        <p:spPr/>
        <p:txBody>
          <a:bodyPr/>
          <a:lstStyle/>
          <a:p>
            <a:r>
              <a:rPr lang="en-US"/>
              <a:t>Presentation name here</a:t>
            </a:r>
          </a:p>
        </p:txBody>
      </p:sp>
      <p:sp>
        <p:nvSpPr>
          <p:cNvPr id="7" name="Slide Number Placeholder 6"/>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4155004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78F669F-901A-0545-8E2D-3061FF532DF1}" type="datetime1">
              <a:rPr lang="en-GB" smtClean="0"/>
              <a:t>26/09/2022</a:t>
            </a:fld>
            <a:endParaRPr lang="en-US"/>
          </a:p>
        </p:txBody>
      </p:sp>
      <p:sp>
        <p:nvSpPr>
          <p:cNvPr id="8" name="Footer Placeholder 7"/>
          <p:cNvSpPr>
            <a:spLocks noGrp="1"/>
          </p:cNvSpPr>
          <p:nvPr>
            <p:ph type="ftr" sz="quarter" idx="11"/>
          </p:nvPr>
        </p:nvSpPr>
        <p:spPr/>
        <p:txBody>
          <a:bodyPr/>
          <a:lstStyle/>
          <a:p>
            <a:r>
              <a:rPr lang="en-US"/>
              <a:t>Presentation name here</a:t>
            </a:r>
          </a:p>
        </p:txBody>
      </p:sp>
      <p:sp>
        <p:nvSpPr>
          <p:cNvPr id="9" name="Slide Number Placeholder 8"/>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800936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97D41A3-5C84-AE48-80D5-CECD255030C9}" type="datetime1">
              <a:rPr lang="en-GB" smtClean="0"/>
              <a:t>26/09/2022</a:t>
            </a:fld>
            <a:endParaRPr lang="en-US"/>
          </a:p>
        </p:txBody>
      </p:sp>
      <p:sp>
        <p:nvSpPr>
          <p:cNvPr id="4" name="Footer Placeholder 3"/>
          <p:cNvSpPr>
            <a:spLocks noGrp="1"/>
          </p:cNvSpPr>
          <p:nvPr>
            <p:ph type="ftr" sz="quarter" idx="11"/>
          </p:nvPr>
        </p:nvSpPr>
        <p:spPr/>
        <p:txBody>
          <a:bodyPr/>
          <a:lstStyle/>
          <a:p>
            <a:r>
              <a:rPr lang="en-US"/>
              <a:t>Presentation name here</a:t>
            </a:r>
          </a:p>
        </p:txBody>
      </p:sp>
      <p:sp>
        <p:nvSpPr>
          <p:cNvPr id="5" name="Slide Number Placeholder 4"/>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3571619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265686-31EB-BA46-AF93-7633D4C61FF4}" type="datetime1">
              <a:rPr lang="en-GB" smtClean="0"/>
              <a:t>26/09/2022</a:t>
            </a:fld>
            <a:endParaRPr lang="en-US"/>
          </a:p>
        </p:txBody>
      </p:sp>
      <p:sp>
        <p:nvSpPr>
          <p:cNvPr id="3" name="Footer Placeholder 2"/>
          <p:cNvSpPr>
            <a:spLocks noGrp="1"/>
          </p:cNvSpPr>
          <p:nvPr>
            <p:ph type="ftr" sz="quarter" idx="11"/>
          </p:nvPr>
        </p:nvSpPr>
        <p:spPr/>
        <p:txBody>
          <a:bodyPr/>
          <a:lstStyle/>
          <a:p>
            <a:r>
              <a:rPr lang="en-US"/>
              <a:t>Presentation name here</a:t>
            </a:r>
          </a:p>
        </p:txBody>
      </p:sp>
      <p:sp>
        <p:nvSpPr>
          <p:cNvPr id="4" name="Slide Number Placeholder 3"/>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4194621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458FB5-4CE1-7A43-B078-AB770DC5DE95}" type="datetime1">
              <a:rPr lang="en-GB" smtClean="0"/>
              <a:t>26/09/2022</a:t>
            </a:fld>
            <a:endParaRPr lang="en-US"/>
          </a:p>
        </p:txBody>
      </p:sp>
      <p:sp>
        <p:nvSpPr>
          <p:cNvPr id="6" name="Footer Placeholder 5"/>
          <p:cNvSpPr>
            <a:spLocks noGrp="1"/>
          </p:cNvSpPr>
          <p:nvPr>
            <p:ph type="ftr" sz="quarter" idx="11"/>
          </p:nvPr>
        </p:nvSpPr>
        <p:spPr/>
        <p:txBody>
          <a:bodyPr/>
          <a:lstStyle/>
          <a:p>
            <a:r>
              <a:rPr lang="en-US"/>
              <a:t>Presentation name here</a:t>
            </a:r>
          </a:p>
        </p:txBody>
      </p:sp>
      <p:sp>
        <p:nvSpPr>
          <p:cNvPr id="7" name="Slide Number Placeholder 6"/>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825688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FC52335-70CD-774C-B910-55CAAA9A0365}" type="datetime1">
              <a:rPr lang="en-GB" smtClean="0"/>
              <a:t>26/09/2022</a:t>
            </a:fld>
            <a:endParaRPr lang="en-US"/>
          </a:p>
        </p:txBody>
      </p:sp>
      <p:sp>
        <p:nvSpPr>
          <p:cNvPr id="6" name="Footer Placeholder 5"/>
          <p:cNvSpPr>
            <a:spLocks noGrp="1"/>
          </p:cNvSpPr>
          <p:nvPr>
            <p:ph type="ftr" sz="quarter" idx="11"/>
          </p:nvPr>
        </p:nvSpPr>
        <p:spPr/>
        <p:txBody>
          <a:bodyPr/>
          <a:lstStyle/>
          <a:p>
            <a:r>
              <a:rPr lang="en-US"/>
              <a:t>Presentation name here</a:t>
            </a:r>
          </a:p>
        </p:txBody>
      </p:sp>
      <p:sp>
        <p:nvSpPr>
          <p:cNvPr id="7" name="Slide Number Placeholder 6"/>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461556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A5A77A-91C6-0946-A8E3-AA51554AE327}" type="datetime1">
              <a:rPr lang="en-GB" smtClean="0"/>
              <a:t>26/09/2022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Presentation name here</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0CF922-CD15-2B46-8BE2-C98E4FA1F969}" type="slidenum">
              <a:rPr lang="en-US" smtClean="0"/>
              <a:t>‹#›</a:t>
            </a:fld>
            <a:endParaRPr lang="en-US"/>
          </a:p>
        </p:txBody>
      </p:sp>
    </p:spTree>
    <p:extLst>
      <p:ext uri="{BB962C8B-B14F-4D97-AF65-F5344CB8AC3E}">
        <p14:creationId xmlns:p14="http://schemas.microsoft.com/office/powerpoint/2010/main" val="3252749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fif"/><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fif"/><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fi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fi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fi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16175"/>
        </a:solidFill>
        <a:effectLst/>
      </p:bgPr>
    </p:bg>
    <p:spTree>
      <p:nvGrpSpPr>
        <p:cNvPr id="1" name=""/>
        <p:cNvGrpSpPr/>
        <p:nvPr/>
      </p:nvGrpSpPr>
      <p:grpSpPr>
        <a:xfrm>
          <a:off x="0" y="0"/>
          <a:ext cx="0" cy="0"/>
          <a:chOff x="0" y="0"/>
          <a:chExt cx="0" cy="0"/>
        </a:xfrm>
      </p:grpSpPr>
      <p:sp>
        <p:nvSpPr>
          <p:cNvPr id="123" name="Shape 123"/>
          <p:cNvSpPr/>
          <p:nvPr/>
        </p:nvSpPr>
        <p:spPr>
          <a:xfrm>
            <a:off x="288991" y="940459"/>
            <a:ext cx="8566019" cy="5055230"/>
          </a:xfrm>
          <a:prstGeom prst="rect">
            <a:avLst/>
          </a:prstGeom>
          <a:ln w="12700">
            <a:miter lim="400000"/>
          </a:ln>
          <a:extLst>
            <a:ext uri="{C572A759-6A51-4108-AA02-DFA0A04FC94B}">
              <ma14:wrappingTextBoxFlag xmlns:ma14="http://schemas.microsoft.com/office/mac/drawingml/2011/main" xmlns="" val="1"/>
            </a:ext>
          </a:extLst>
        </p:spPr>
        <p:txBody>
          <a:bodyPr wrap="square" lIns="34289" rIns="34289">
            <a:spAutoFit/>
          </a:bodyPr>
          <a:lstStyle/>
          <a:p>
            <a:r>
              <a:rPr lang="en-GB" sz="2700" b="1" dirty="0">
                <a:solidFill>
                  <a:schemeClr val="bg1"/>
                </a:solidFill>
                <a:latin typeface="Arial" panose="020B0604020202020204" pitchFamily="34" charset="0"/>
                <a:cs typeface="Arial" panose="020B0604020202020204" pitchFamily="34" charset="0"/>
              </a:rPr>
              <a:t>PowerPoint template to accompany the Black History Month 2020 lesson pack for:</a:t>
            </a:r>
          </a:p>
          <a:p>
            <a:endParaRPr lang="en-GB" sz="1500" dirty="0">
              <a:solidFill>
                <a:schemeClr val="bg1"/>
              </a:solidFill>
              <a:latin typeface="Arial" panose="020B0604020202020204" pitchFamily="34" charset="0"/>
              <a:cs typeface="Arial" panose="020B0604020202020204" pitchFamily="34" charset="0"/>
            </a:endParaRPr>
          </a:p>
          <a:p>
            <a:pPr marL="257175" indent="-257175">
              <a:buFont typeface="Arial" panose="020B0604020202020204" pitchFamily="34" charset="0"/>
              <a:buChar char="•"/>
            </a:pPr>
            <a:r>
              <a:rPr lang="en-US" sz="1200" dirty="0">
                <a:solidFill>
                  <a:schemeClr val="bg1"/>
                </a:solidFill>
                <a:latin typeface="Arial" panose="020B0604020202020204" pitchFamily="34" charset="0"/>
                <a:cs typeface="Arial" panose="020B0604020202020204" pitchFamily="34" charset="0"/>
              </a:rPr>
              <a:t>Learners with SEND/ALN/ASN – version 2</a:t>
            </a:r>
          </a:p>
          <a:p>
            <a:endParaRPr lang="en-US" sz="150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We know that good teaching is tailored to meet the needs of the children or young people in each individual class. </a:t>
            </a:r>
            <a:r>
              <a:rPr lang="en-US" sz="1050" dirty="0">
                <a:solidFill>
                  <a:schemeClr val="bg1"/>
                </a:solidFill>
                <a:latin typeface="Arial" panose="020B0604020202020204" pitchFamily="34" charset="0"/>
                <a:cs typeface="Arial" panose="020B0604020202020204" pitchFamily="34" charset="0"/>
              </a:rPr>
              <a:t>That’s why we’ve created this editable PowerPoint template – feel free to adapt it to suit your teaching context or to add your school or college slide template to the background.</a:t>
            </a:r>
          </a:p>
          <a:p>
            <a:endParaRPr lang="en-US" sz="1500" dirty="0">
              <a:solidFill>
                <a:schemeClr val="bg1"/>
              </a:solidFill>
              <a:latin typeface="Arial" panose="020B0604020202020204" pitchFamily="34" charset="0"/>
              <a:cs typeface="Arial" panose="020B0604020202020204" pitchFamily="34" charset="0"/>
            </a:endParaRPr>
          </a:p>
          <a:p>
            <a:r>
              <a:rPr lang="en-US" sz="1050" b="1" dirty="0">
                <a:solidFill>
                  <a:schemeClr val="bg1"/>
                </a:solidFill>
                <a:latin typeface="Arial" panose="020B0604020202020204" pitchFamily="34" charset="0"/>
                <a:cs typeface="Arial" panose="020B0604020202020204" pitchFamily="34" charset="0"/>
              </a:rPr>
              <a:t>Who are Stonewall?</a:t>
            </a:r>
          </a:p>
          <a:p>
            <a:r>
              <a:rPr lang="en-GB" sz="1050" dirty="0">
                <a:solidFill>
                  <a:schemeClr val="bg1"/>
                </a:solidFill>
                <a:latin typeface="Arial" panose="020B0604020202020204" pitchFamily="34" charset="0"/>
                <a:cs typeface="Arial" panose="020B0604020202020204" pitchFamily="34" charset="0"/>
              </a:rPr>
              <a:t>This resource is produced by Stonewall, a UK-based charity that stands for the freedom, equity and potential of all lesbian, gay, bi, trans, queer, questioning and ace (LGBTQ+) people. At Stonewall, we imagine a world where LGBTQ+ people everywhere can live our lives to the full. Founded in London in 1989, we now work in each nation of the UK and have established partnerships across the globe. Over the last three decades, we have created transformative change in the lives of LGBTQ+ people in the UK, helping win equal rights around marriage, having children and inclusive education.</a:t>
            </a:r>
          </a:p>
          <a:p>
            <a:endParaRPr lang="en-GB" sz="105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Our campaigns drive positive change for our communities, and our sustained change and empowerment programmes ensure that LGBTQ+ people can thrive throughout our lives. We make sure that the world hears and learns from our communities, and our work is grounded in evidence and expertise.</a:t>
            </a:r>
          </a:p>
          <a:p>
            <a:endParaRPr lang="en-GB" sz="105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Stonewall is proud to provide information, support and guidance on LGBTQ+ inclusion; working towards a world where we’re all free to be. This does not constitute legal advice, and is not intended to be a substitute for legal counsel on any subject matter. To find out more about our work, visit us at www.stonewall.org.uk.   </a:t>
            </a:r>
          </a:p>
          <a:p>
            <a:endParaRPr lang="en-GB" sz="105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Registered Charity No 1101255 (England and Wales) and SC039681 (Scotland)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A2F1586-B53F-4C80-B566-929424CD3C7C}"/>
              </a:ext>
            </a:extLst>
          </p:cNvPr>
          <p:cNvSpPr txBox="1"/>
          <p:nvPr/>
        </p:nvSpPr>
        <p:spPr>
          <a:xfrm>
            <a:off x="520172" y="1044998"/>
            <a:ext cx="7617988" cy="1323439"/>
          </a:xfrm>
          <a:prstGeom prst="rect">
            <a:avLst/>
          </a:prstGeom>
          <a:noFill/>
        </p:spPr>
        <p:txBody>
          <a:bodyPr wrap="square" rtlCol="0">
            <a:spAutoFit/>
          </a:bodyPr>
          <a:lstStyle/>
          <a:p>
            <a:r>
              <a:rPr lang="en-GB" sz="4000" dirty="0">
                <a:latin typeface="Arial" panose="020B0604020202020204" pitchFamily="34" charset="0"/>
                <a:cs typeface="Arial" panose="020B0604020202020204" pitchFamily="34" charset="0"/>
              </a:rPr>
              <a:t>What can you remember about Windrush and Ivor Cummings?</a:t>
            </a:r>
          </a:p>
        </p:txBody>
      </p:sp>
      <p:pic>
        <p:nvPicPr>
          <p:cNvPr id="5" name="Picture 4" descr="Two people posing for a photo&#10;&#10;Description automatically generated">
            <a:extLst>
              <a:ext uri="{FF2B5EF4-FFF2-40B4-BE49-F238E27FC236}">
                <a16:creationId xmlns:a16="http://schemas.microsoft.com/office/drawing/2014/main" id="{518D94BC-2A51-4BF9-A1F5-64E3BA4EF4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85864" y="2446020"/>
            <a:ext cx="4684864" cy="3256765"/>
          </a:xfrm>
          <a:prstGeom prst="rect">
            <a:avLst/>
          </a:prstGeom>
        </p:spPr>
      </p:pic>
    </p:spTree>
    <p:extLst>
      <p:ext uri="{BB962C8B-B14F-4D97-AF65-F5344CB8AC3E}">
        <p14:creationId xmlns:p14="http://schemas.microsoft.com/office/powerpoint/2010/main" val="2962085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A2F1586-B53F-4C80-B566-929424CD3C7C}"/>
              </a:ext>
            </a:extLst>
          </p:cNvPr>
          <p:cNvSpPr txBox="1"/>
          <p:nvPr/>
        </p:nvSpPr>
        <p:spPr>
          <a:xfrm>
            <a:off x="520172" y="567226"/>
            <a:ext cx="8235208" cy="1938992"/>
          </a:xfrm>
          <a:prstGeom prst="rect">
            <a:avLst/>
          </a:prstGeom>
          <a:noFill/>
        </p:spPr>
        <p:txBody>
          <a:bodyPr wrap="square" rtlCol="0">
            <a:spAutoFit/>
          </a:bodyPr>
          <a:lstStyle/>
          <a:p>
            <a:r>
              <a:rPr lang="en-GB" sz="4000" dirty="0">
                <a:latin typeface="Arial" panose="020B0604020202020204" pitchFamily="34" charset="0"/>
                <a:cs typeface="Arial" panose="020B0604020202020204" pitchFamily="34" charset="0"/>
              </a:rPr>
              <a:t>Make a picture of Ivor</a:t>
            </a:r>
          </a:p>
          <a:p>
            <a:r>
              <a:rPr lang="en-GB" sz="4000" dirty="0">
                <a:latin typeface="Arial" panose="020B0604020202020204" pitchFamily="34" charset="0"/>
                <a:cs typeface="Arial" panose="020B0604020202020204" pitchFamily="34" charset="0"/>
              </a:rPr>
              <a:t>welcoming the people from Windrush.</a:t>
            </a:r>
          </a:p>
        </p:txBody>
      </p:sp>
      <p:pic>
        <p:nvPicPr>
          <p:cNvPr id="5" name="Picture 4" descr="Two people posing for a photo&#10;&#10;Description automatically generated">
            <a:extLst>
              <a:ext uri="{FF2B5EF4-FFF2-40B4-BE49-F238E27FC236}">
                <a16:creationId xmlns:a16="http://schemas.microsoft.com/office/drawing/2014/main" id="{518D94BC-2A51-4BF9-A1F5-64E3BA4EF4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85864" y="2446020"/>
            <a:ext cx="4684864" cy="3256765"/>
          </a:xfrm>
          <a:prstGeom prst="rect">
            <a:avLst/>
          </a:prstGeom>
        </p:spPr>
      </p:pic>
    </p:spTree>
    <p:extLst>
      <p:ext uri="{BB962C8B-B14F-4D97-AF65-F5344CB8AC3E}">
        <p14:creationId xmlns:p14="http://schemas.microsoft.com/office/powerpoint/2010/main" val="2183815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A2F1586-B53F-4C80-B566-929424CD3C7C}"/>
              </a:ext>
            </a:extLst>
          </p:cNvPr>
          <p:cNvSpPr txBox="1"/>
          <p:nvPr/>
        </p:nvSpPr>
        <p:spPr>
          <a:xfrm>
            <a:off x="520172" y="1044998"/>
            <a:ext cx="3331553" cy="707886"/>
          </a:xfrm>
          <a:prstGeom prst="rect">
            <a:avLst/>
          </a:prstGeom>
          <a:noFill/>
        </p:spPr>
        <p:txBody>
          <a:bodyPr wrap="none" rtlCol="0">
            <a:spAutoFit/>
          </a:bodyPr>
          <a:lstStyle/>
          <a:p>
            <a:r>
              <a:rPr lang="en-GB" sz="4000" dirty="0">
                <a:latin typeface="Arial" panose="020B0604020202020204" pitchFamily="34" charset="0"/>
                <a:cs typeface="Arial" panose="020B0604020202020204" pitchFamily="34" charset="0"/>
              </a:rPr>
              <a:t>True or false?</a:t>
            </a:r>
          </a:p>
        </p:txBody>
      </p:sp>
      <p:pic>
        <p:nvPicPr>
          <p:cNvPr id="6" name="Picture 5">
            <a:extLst>
              <a:ext uri="{FF2B5EF4-FFF2-40B4-BE49-F238E27FC236}">
                <a16:creationId xmlns:a16="http://schemas.microsoft.com/office/drawing/2014/main" id="{5A91AB0D-0B47-40C7-AEA1-E9A820B1CBDB}"/>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31012" y="1752884"/>
            <a:ext cx="7254240" cy="3525498"/>
          </a:xfrm>
          <a:prstGeom prst="rect">
            <a:avLst/>
          </a:prstGeom>
        </p:spPr>
      </p:pic>
      <p:sp>
        <p:nvSpPr>
          <p:cNvPr id="13" name="TextBox 12">
            <a:extLst>
              <a:ext uri="{FF2B5EF4-FFF2-40B4-BE49-F238E27FC236}">
                <a16:creationId xmlns:a16="http://schemas.microsoft.com/office/drawing/2014/main" id="{BB08A72D-FDCA-4789-8DC8-DE97378AD09A}"/>
              </a:ext>
            </a:extLst>
          </p:cNvPr>
          <p:cNvSpPr txBox="1"/>
          <p:nvPr/>
        </p:nvSpPr>
        <p:spPr>
          <a:xfrm>
            <a:off x="1623060" y="5216827"/>
            <a:ext cx="1325880" cy="769441"/>
          </a:xfrm>
          <a:prstGeom prst="rect">
            <a:avLst/>
          </a:prstGeom>
          <a:noFill/>
        </p:spPr>
        <p:txBody>
          <a:bodyPr wrap="square">
            <a:spAutoFit/>
          </a:bodyPr>
          <a:lstStyle/>
          <a:p>
            <a:r>
              <a:rPr lang="en-GB" sz="4400" dirty="0">
                <a:latin typeface="Arial" panose="020B0604020202020204" pitchFamily="34" charset="0"/>
                <a:cs typeface="Arial" panose="020B0604020202020204" pitchFamily="34" charset="0"/>
              </a:rPr>
              <a:t>True</a:t>
            </a:r>
            <a:endParaRPr lang="en-GB" dirty="0">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BBA7EC02-CBD2-4007-BA02-27E4DAAA38E6}"/>
              </a:ext>
            </a:extLst>
          </p:cNvPr>
          <p:cNvSpPr txBox="1"/>
          <p:nvPr/>
        </p:nvSpPr>
        <p:spPr>
          <a:xfrm>
            <a:off x="5486400" y="5209687"/>
            <a:ext cx="1680212" cy="769441"/>
          </a:xfrm>
          <a:prstGeom prst="rect">
            <a:avLst/>
          </a:prstGeom>
          <a:noFill/>
        </p:spPr>
        <p:txBody>
          <a:bodyPr wrap="square">
            <a:spAutoFit/>
          </a:bodyPr>
          <a:lstStyle/>
          <a:p>
            <a:r>
              <a:rPr lang="en-GB" sz="4400" dirty="0">
                <a:latin typeface="Arial" panose="020B0604020202020204" pitchFamily="34" charset="0"/>
                <a:cs typeface="Arial" panose="020B0604020202020204" pitchFamily="34" charset="0"/>
              </a:rPr>
              <a:t>False</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1528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A2F1586-B53F-4C80-B566-929424CD3C7C}"/>
              </a:ext>
            </a:extLst>
          </p:cNvPr>
          <p:cNvSpPr txBox="1"/>
          <p:nvPr/>
        </p:nvSpPr>
        <p:spPr>
          <a:xfrm>
            <a:off x="520172" y="1044998"/>
            <a:ext cx="5032147" cy="707886"/>
          </a:xfrm>
          <a:prstGeom prst="rect">
            <a:avLst/>
          </a:prstGeom>
          <a:noFill/>
        </p:spPr>
        <p:txBody>
          <a:bodyPr wrap="none" rtlCol="0">
            <a:spAutoFit/>
          </a:bodyPr>
          <a:lstStyle/>
          <a:p>
            <a:r>
              <a:rPr lang="en-GB" sz="4000" dirty="0">
                <a:latin typeface="Arial" panose="020B0604020202020204" pitchFamily="34" charset="0"/>
                <a:cs typeface="Arial" panose="020B0604020202020204" pitchFamily="34" charset="0"/>
              </a:rPr>
              <a:t>What was Windrush?</a:t>
            </a:r>
          </a:p>
        </p:txBody>
      </p:sp>
      <p:pic>
        <p:nvPicPr>
          <p:cNvPr id="9" name="Picture 8" descr="A large ship in the water&#10;&#10;Description automatically generated">
            <a:extLst>
              <a:ext uri="{FF2B5EF4-FFF2-40B4-BE49-F238E27FC236}">
                <a16:creationId xmlns:a16="http://schemas.microsoft.com/office/drawing/2014/main" id="{4C7E7251-2312-4AB0-A96E-0247E30EC8AC}"/>
              </a:ext>
            </a:extLst>
          </p:cNvPr>
          <p:cNvPicPr>
            <a:picLocks noChangeAspect="1"/>
          </p:cNvPicPr>
          <p:nvPr/>
        </p:nvPicPr>
        <p:blipFill>
          <a:blip r:embed="rId3" cstate="screen">
            <a:extLst>
              <a:ext uri="{28A0092B-C50C-407E-A947-70E740481C1C}">
                <a14:useLocalDpi xmlns:a14="http://schemas.microsoft.com/office/drawing/2010/main" val="0"/>
              </a:ext>
            </a:extLst>
          </a:blip>
          <a:stretch>
            <a:fillRect/>
          </a:stretch>
        </p:blipFill>
        <p:spPr>
          <a:xfrm>
            <a:off x="2286324" y="1929176"/>
            <a:ext cx="4571352" cy="3429000"/>
          </a:xfrm>
          <a:prstGeom prst="rect">
            <a:avLst/>
          </a:prstGeom>
        </p:spPr>
      </p:pic>
    </p:spTree>
    <p:extLst>
      <p:ext uri="{BB962C8B-B14F-4D97-AF65-F5344CB8AC3E}">
        <p14:creationId xmlns:p14="http://schemas.microsoft.com/office/powerpoint/2010/main" val="1552818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A2F1586-B53F-4C80-B566-929424CD3C7C}"/>
              </a:ext>
            </a:extLst>
          </p:cNvPr>
          <p:cNvSpPr txBox="1"/>
          <p:nvPr/>
        </p:nvSpPr>
        <p:spPr>
          <a:xfrm>
            <a:off x="520172" y="1044998"/>
            <a:ext cx="3635932" cy="707886"/>
          </a:xfrm>
          <a:prstGeom prst="rect">
            <a:avLst/>
          </a:prstGeom>
          <a:noFill/>
        </p:spPr>
        <p:txBody>
          <a:bodyPr wrap="none" rtlCol="0">
            <a:spAutoFit/>
          </a:bodyPr>
          <a:lstStyle/>
          <a:p>
            <a:r>
              <a:rPr lang="en-GB" sz="4000" dirty="0">
                <a:latin typeface="Arial" panose="020B0604020202020204" pitchFamily="34" charset="0"/>
                <a:cs typeface="Arial" panose="020B0604020202020204" pitchFamily="34" charset="0"/>
              </a:rPr>
              <a:t>Ivor Cummings</a:t>
            </a:r>
          </a:p>
        </p:txBody>
      </p:sp>
      <p:pic>
        <p:nvPicPr>
          <p:cNvPr id="5" name="Picture 4" descr="Two people posing for a photo&#10;&#10;Description automatically generated">
            <a:extLst>
              <a:ext uri="{FF2B5EF4-FFF2-40B4-BE49-F238E27FC236}">
                <a16:creationId xmlns:a16="http://schemas.microsoft.com/office/drawing/2014/main" id="{518D94BC-2A51-4BF9-A1F5-64E3BA4EF4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1479" y="1928548"/>
            <a:ext cx="5429249" cy="3774237"/>
          </a:xfrm>
          <a:prstGeom prst="rect">
            <a:avLst/>
          </a:prstGeom>
        </p:spPr>
      </p:pic>
    </p:spTree>
    <p:extLst>
      <p:ext uri="{BB962C8B-B14F-4D97-AF65-F5344CB8AC3E}">
        <p14:creationId xmlns:p14="http://schemas.microsoft.com/office/powerpoint/2010/main" val="3394158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A2F1586-B53F-4C80-B566-929424CD3C7C}"/>
              </a:ext>
            </a:extLst>
          </p:cNvPr>
          <p:cNvSpPr txBox="1"/>
          <p:nvPr/>
        </p:nvSpPr>
        <p:spPr>
          <a:xfrm>
            <a:off x="331470" y="1862748"/>
            <a:ext cx="3786245" cy="1569660"/>
          </a:xfrm>
          <a:prstGeom prst="rect">
            <a:avLst/>
          </a:prstGeom>
          <a:noFill/>
        </p:spPr>
        <p:txBody>
          <a:bodyPr wrap="square" rtlCol="0">
            <a:spAutoFit/>
          </a:bodyPr>
          <a:lstStyle/>
          <a:p>
            <a:r>
              <a:rPr lang="en-GB" sz="3200" dirty="0">
                <a:latin typeface="Arial" panose="020B0604020202020204" pitchFamily="34" charset="0"/>
                <a:cs typeface="Arial" panose="020B0604020202020204" pitchFamily="34" charset="0"/>
              </a:rPr>
              <a:t>Ivor Cummings was at the dock waiting for Windrush. </a:t>
            </a:r>
          </a:p>
        </p:txBody>
      </p:sp>
      <p:pic>
        <p:nvPicPr>
          <p:cNvPr id="4098" name="Picture 2" descr="Passengers on the Empire Windrush after it arrived at Tilbury Docks on 22 June, 1948.">
            <a:extLst>
              <a:ext uri="{FF2B5EF4-FFF2-40B4-BE49-F238E27FC236}">
                <a16:creationId xmlns:a16="http://schemas.microsoft.com/office/drawing/2014/main" id="{2F7BFE28-F268-463B-9682-9CBFC3F001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9151" y="2000637"/>
            <a:ext cx="4727409" cy="285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4462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A2F1586-B53F-4C80-B566-929424CD3C7C}"/>
              </a:ext>
            </a:extLst>
          </p:cNvPr>
          <p:cNvSpPr txBox="1"/>
          <p:nvPr/>
        </p:nvSpPr>
        <p:spPr>
          <a:xfrm>
            <a:off x="520172" y="1862748"/>
            <a:ext cx="3597543" cy="2062103"/>
          </a:xfrm>
          <a:prstGeom prst="rect">
            <a:avLst/>
          </a:prstGeom>
          <a:noFill/>
        </p:spPr>
        <p:txBody>
          <a:bodyPr wrap="square" rtlCol="0">
            <a:spAutoFit/>
          </a:bodyPr>
          <a:lstStyle/>
          <a:p>
            <a:r>
              <a:rPr lang="en-GB" sz="3200" dirty="0">
                <a:latin typeface="Arial" panose="020B0604020202020204" pitchFamily="34" charset="0"/>
                <a:cs typeface="Arial" panose="020B0604020202020204" pitchFamily="34" charset="0"/>
              </a:rPr>
              <a:t>It was Ivor’s job to help people who had moved to Britain.</a:t>
            </a:r>
          </a:p>
        </p:txBody>
      </p:sp>
      <p:pic>
        <p:nvPicPr>
          <p:cNvPr id="3" name="Picture 2" descr="Two people posing for a photo&#10;&#10;Description automatically generated">
            <a:extLst>
              <a:ext uri="{FF2B5EF4-FFF2-40B4-BE49-F238E27FC236}">
                <a16:creationId xmlns:a16="http://schemas.microsoft.com/office/drawing/2014/main" id="{50EA621E-FCFB-4C18-894F-6C54C0BD908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17715" y="1862748"/>
            <a:ext cx="4506113" cy="3132503"/>
          </a:xfrm>
          <a:prstGeom prst="rect">
            <a:avLst/>
          </a:prstGeom>
        </p:spPr>
      </p:pic>
    </p:spTree>
    <p:extLst>
      <p:ext uri="{BB962C8B-B14F-4D97-AF65-F5344CB8AC3E}">
        <p14:creationId xmlns:p14="http://schemas.microsoft.com/office/powerpoint/2010/main" val="1307397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A2F1586-B53F-4C80-B566-929424CD3C7C}"/>
              </a:ext>
            </a:extLst>
          </p:cNvPr>
          <p:cNvSpPr txBox="1"/>
          <p:nvPr/>
        </p:nvSpPr>
        <p:spPr>
          <a:xfrm>
            <a:off x="520172" y="1862748"/>
            <a:ext cx="3597543" cy="1569660"/>
          </a:xfrm>
          <a:prstGeom prst="rect">
            <a:avLst/>
          </a:prstGeom>
          <a:noFill/>
        </p:spPr>
        <p:txBody>
          <a:bodyPr wrap="square" rtlCol="0">
            <a:spAutoFit/>
          </a:bodyPr>
          <a:lstStyle/>
          <a:p>
            <a:r>
              <a:rPr lang="en-GB" sz="3200" dirty="0">
                <a:latin typeface="Arial" panose="020B0604020202020204" pitchFamily="34" charset="0"/>
                <a:cs typeface="Arial" panose="020B0604020202020204" pitchFamily="34" charset="0"/>
              </a:rPr>
              <a:t>Ivor helped people to find jobs and somewhere to live.</a:t>
            </a:r>
          </a:p>
        </p:txBody>
      </p:sp>
      <p:pic>
        <p:nvPicPr>
          <p:cNvPr id="3074" name="Picture 2" descr="Photo: TopFoto.">
            <a:extLst>
              <a:ext uri="{FF2B5EF4-FFF2-40B4-BE49-F238E27FC236}">
                <a16:creationId xmlns:a16="http://schemas.microsoft.com/office/drawing/2014/main" id="{C436C87E-09EE-4C90-A403-6834FB6C1029}"/>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4117715" y="1862748"/>
            <a:ext cx="4506113" cy="32786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9504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A2F1586-B53F-4C80-B566-929424CD3C7C}"/>
              </a:ext>
            </a:extLst>
          </p:cNvPr>
          <p:cNvSpPr txBox="1"/>
          <p:nvPr/>
        </p:nvSpPr>
        <p:spPr>
          <a:xfrm>
            <a:off x="325897" y="1544714"/>
            <a:ext cx="4959921" cy="4708981"/>
          </a:xfrm>
          <a:prstGeom prst="rect">
            <a:avLst/>
          </a:prstGeom>
          <a:noFill/>
        </p:spPr>
        <p:txBody>
          <a:bodyPr wrap="square" rtlCol="0">
            <a:spAutoFit/>
          </a:bodyPr>
          <a:lstStyle/>
          <a:p>
            <a:r>
              <a:rPr lang="en-GB" sz="3200" dirty="0">
                <a:latin typeface="Arial" panose="020B0604020202020204" pitchFamily="34" charset="0"/>
                <a:cs typeface="Arial" panose="020B0604020202020204" pitchFamily="34" charset="0"/>
              </a:rPr>
              <a:t>Black people were treated badly because of the colour of their skin.</a:t>
            </a:r>
          </a:p>
          <a:p>
            <a:endParaRPr lang="en-GB" sz="3200" dirty="0">
              <a:latin typeface="Arial" panose="020B0604020202020204" pitchFamily="34" charset="0"/>
              <a:cs typeface="Arial" panose="020B0604020202020204" pitchFamily="34" charset="0"/>
            </a:endParaRPr>
          </a:p>
          <a:p>
            <a:r>
              <a:rPr lang="en-GB" sz="3200" dirty="0">
                <a:latin typeface="Arial" panose="020B0604020202020204" pitchFamily="34" charset="0"/>
                <a:cs typeface="Arial" panose="020B0604020202020204" pitchFamily="34" charset="0"/>
              </a:rPr>
              <a:t>People were mean to Ivor because he</a:t>
            </a:r>
          </a:p>
          <a:p>
            <a:r>
              <a:rPr lang="en-GB" sz="3200" dirty="0">
                <a:latin typeface="Arial" panose="020B0604020202020204" pitchFamily="34" charset="0"/>
                <a:cs typeface="Arial" panose="020B0604020202020204" pitchFamily="34" charset="0"/>
              </a:rPr>
              <a:t>was Black.</a:t>
            </a:r>
          </a:p>
          <a:p>
            <a:endParaRPr lang="en-GB" sz="3600" dirty="0">
              <a:latin typeface="Arial" panose="020B0604020202020204" pitchFamily="34" charset="0"/>
              <a:cs typeface="Arial" panose="020B0604020202020204" pitchFamily="34" charset="0"/>
            </a:endParaRPr>
          </a:p>
          <a:p>
            <a:endParaRPr lang="en-GB" sz="4000" dirty="0">
              <a:latin typeface="Arial" panose="020B0604020202020204" pitchFamily="34" charset="0"/>
              <a:cs typeface="Arial" panose="020B0604020202020204" pitchFamily="34" charset="0"/>
            </a:endParaRPr>
          </a:p>
        </p:txBody>
      </p:sp>
      <p:pic>
        <p:nvPicPr>
          <p:cNvPr id="5122" name="Picture 2" descr="Sign of the times of racism in England that was all too familiar | Letters  | World news | The Guardian">
            <a:extLst>
              <a:ext uri="{FF2B5EF4-FFF2-40B4-BE49-F238E27FC236}">
                <a16:creationId xmlns:a16="http://schemas.microsoft.com/office/drawing/2014/main" id="{DB89FEF8-5B41-4384-BAA3-84B7BC5E26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5818" y="1699307"/>
            <a:ext cx="3454322" cy="2072593"/>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6D619DA3-A520-4695-BFA7-43275EC66394}"/>
              </a:ext>
            </a:extLst>
          </p:cNvPr>
          <p:cNvSpPr txBox="1"/>
          <p:nvPr/>
        </p:nvSpPr>
        <p:spPr>
          <a:xfrm>
            <a:off x="287338" y="5241452"/>
            <a:ext cx="8569324" cy="584775"/>
          </a:xfrm>
          <a:prstGeom prst="rect">
            <a:avLst/>
          </a:prstGeom>
          <a:noFill/>
        </p:spPr>
        <p:txBody>
          <a:bodyPr wrap="square">
            <a:spAutoFit/>
          </a:bodyPr>
          <a:lstStyle/>
          <a:p>
            <a:r>
              <a:rPr lang="en-GB" sz="3200" dirty="0">
                <a:latin typeface="Arial" panose="020B0604020202020204" pitchFamily="34" charset="0"/>
                <a:cs typeface="Arial" panose="020B0604020202020204" pitchFamily="34" charset="0"/>
              </a:rPr>
              <a:t>This is called racism. Racism is wrong.</a:t>
            </a:r>
          </a:p>
        </p:txBody>
      </p:sp>
    </p:spTree>
    <p:extLst>
      <p:ext uri="{BB962C8B-B14F-4D97-AF65-F5344CB8AC3E}">
        <p14:creationId xmlns:p14="http://schemas.microsoft.com/office/powerpoint/2010/main" val="4006636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A2F1586-B53F-4C80-B566-929424CD3C7C}"/>
              </a:ext>
            </a:extLst>
          </p:cNvPr>
          <p:cNvSpPr txBox="1"/>
          <p:nvPr/>
        </p:nvSpPr>
        <p:spPr>
          <a:xfrm>
            <a:off x="344912" y="1862749"/>
            <a:ext cx="6078748" cy="4031873"/>
          </a:xfrm>
          <a:prstGeom prst="rect">
            <a:avLst/>
          </a:prstGeom>
          <a:noFill/>
        </p:spPr>
        <p:txBody>
          <a:bodyPr wrap="square" rtlCol="0">
            <a:spAutoFit/>
          </a:bodyPr>
          <a:lstStyle/>
          <a:p>
            <a:r>
              <a:rPr lang="en-GB" sz="3200" dirty="0">
                <a:latin typeface="Arial" panose="020B0604020202020204" pitchFamily="34" charset="0"/>
                <a:cs typeface="Arial" panose="020B0604020202020204" pitchFamily="34" charset="0"/>
              </a:rPr>
              <a:t>People were mean to Ivor because he was gay.</a:t>
            </a:r>
          </a:p>
          <a:p>
            <a:endParaRPr lang="en-GB" sz="3200" dirty="0">
              <a:latin typeface="Arial" panose="020B0604020202020204" pitchFamily="34" charset="0"/>
              <a:cs typeface="Arial" panose="020B0604020202020204" pitchFamily="34" charset="0"/>
            </a:endParaRPr>
          </a:p>
          <a:p>
            <a:r>
              <a:rPr lang="en-GB" sz="3200" dirty="0">
                <a:latin typeface="Arial" panose="020B0604020202020204" pitchFamily="34" charset="0"/>
                <a:cs typeface="Arial" panose="020B0604020202020204" pitchFamily="34" charset="0"/>
              </a:rPr>
              <a:t>This is called homophobia.</a:t>
            </a:r>
          </a:p>
          <a:p>
            <a:endParaRPr lang="en-GB" sz="3200" dirty="0">
              <a:latin typeface="Arial" panose="020B0604020202020204" pitchFamily="34" charset="0"/>
              <a:cs typeface="Arial" panose="020B0604020202020204" pitchFamily="34" charset="0"/>
            </a:endParaRPr>
          </a:p>
          <a:p>
            <a:r>
              <a:rPr lang="en-GB" sz="3200" dirty="0">
                <a:latin typeface="Arial" panose="020B0604020202020204" pitchFamily="34" charset="0"/>
                <a:cs typeface="Arial" panose="020B0604020202020204" pitchFamily="34" charset="0"/>
              </a:rPr>
              <a:t>Homophobia is wrong.</a:t>
            </a:r>
          </a:p>
          <a:p>
            <a:endParaRPr lang="en-GB" sz="3200" dirty="0">
              <a:latin typeface="Arial" panose="020B0604020202020204" pitchFamily="34" charset="0"/>
              <a:cs typeface="Arial" panose="020B0604020202020204" pitchFamily="34" charset="0"/>
            </a:endParaRPr>
          </a:p>
          <a:p>
            <a:r>
              <a:rPr lang="en-GB" sz="3200" dirty="0">
                <a:latin typeface="Arial" panose="020B0604020202020204" pitchFamily="34" charset="0"/>
                <a:cs typeface="Arial" panose="020B0604020202020204" pitchFamily="34" charset="0"/>
              </a:rPr>
              <a:t>It is ok to be gay.</a:t>
            </a:r>
            <a:endParaRPr lang="en-GB" sz="4000" dirty="0">
              <a:latin typeface="Arial" panose="020B0604020202020204" pitchFamily="34" charset="0"/>
              <a:cs typeface="Arial" panose="020B0604020202020204" pitchFamily="34" charset="0"/>
            </a:endParaRPr>
          </a:p>
        </p:txBody>
      </p:sp>
      <p:pic>
        <p:nvPicPr>
          <p:cNvPr id="3" name="Picture 2" descr="Two people posing for a photo&#10;&#10;Description automatically generated">
            <a:extLst>
              <a:ext uri="{FF2B5EF4-FFF2-40B4-BE49-F238E27FC236}">
                <a16:creationId xmlns:a16="http://schemas.microsoft.com/office/drawing/2014/main" id="{184E0318-5DF3-4F72-B44E-43EC3FD5B7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15783" y="1862749"/>
            <a:ext cx="3108045" cy="2160612"/>
          </a:xfrm>
          <a:prstGeom prst="rect">
            <a:avLst/>
          </a:prstGeom>
        </p:spPr>
      </p:pic>
    </p:spTree>
    <p:extLst>
      <p:ext uri="{BB962C8B-B14F-4D97-AF65-F5344CB8AC3E}">
        <p14:creationId xmlns:p14="http://schemas.microsoft.com/office/powerpoint/2010/main" val="2092440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A2F1586-B53F-4C80-B566-929424CD3C7C}"/>
              </a:ext>
            </a:extLst>
          </p:cNvPr>
          <p:cNvSpPr txBox="1"/>
          <p:nvPr/>
        </p:nvSpPr>
        <p:spPr>
          <a:xfrm>
            <a:off x="344912" y="1862749"/>
            <a:ext cx="5301508" cy="2062103"/>
          </a:xfrm>
          <a:prstGeom prst="rect">
            <a:avLst/>
          </a:prstGeom>
          <a:noFill/>
        </p:spPr>
        <p:txBody>
          <a:bodyPr wrap="square" rtlCol="0">
            <a:spAutoFit/>
          </a:bodyPr>
          <a:lstStyle/>
          <a:p>
            <a:r>
              <a:rPr lang="en-GB" sz="3200" dirty="0">
                <a:latin typeface="Arial" panose="020B0604020202020204" pitchFamily="34" charset="0"/>
                <a:cs typeface="Arial" panose="020B0604020202020204" pitchFamily="34" charset="0"/>
              </a:rPr>
              <a:t>It is good to be kind.</a:t>
            </a:r>
          </a:p>
          <a:p>
            <a:endParaRPr lang="en-GB" sz="3200" dirty="0">
              <a:latin typeface="Arial" panose="020B0604020202020204" pitchFamily="34" charset="0"/>
              <a:cs typeface="Arial" panose="020B0604020202020204" pitchFamily="34" charset="0"/>
            </a:endParaRPr>
          </a:p>
          <a:p>
            <a:r>
              <a:rPr lang="en-GB" sz="3200" dirty="0">
                <a:latin typeface="Arial" panose="020B0604020202020204" pitchFamily="34" charset="0"/>
                <a:cs typeface="Arial" panose="020B0604020202020204" pitchFamily="34" charset="0"/>
              </a:rPr>
              <a:t>It is important to treat people fairly.</a:t>
            </a:r>
            <a:endParaRPr lang="en-GB" sz="4000" dirty="0">
              <a:latin typeface="Arial" panose="020B0604020202020204" pitchFamily="34" charset="0"/>
              <a:cs typeface="Arial" panose="020B0604020202020204" pitchFamily="34" charset="0"/>
            </a:endParaRPr>
          </a:p>
        </p:txBody>
      </p:sp>
      <p:pic>
        <p:nvPicPr>
          <p:cNvPr id="8" name="Picture 7" descr="children eating ice-cream">
            <a:extLst>
              <a:ext uri="{FF2B5EF4-FFF2-40B4-BE49-F238E27FC236}">
                <a16:creationId xmlns:a16="http://schemas.microsoft.com/office/drawing/2014/main" id="{FA5FBD0F-B5A0-43E2-94BE-61B2CC5A9E6C}"/>
              </a:ext>
            </a:extLst>
          </p:cNvPr>
          <p:cNvPicPr/>
          <p:nvPr/>
        </p:nvPicPr>
        <p:blipFill rotWithShape="1">
          <a:blip r:embed="rId3" cstate="print">
            <a:extLst>
              <a:ext uri="{28A0092B-C50C-407E-A947-70E740481C1C}">
                <a14:useLocalDpi xmlns:a14="http://schemas.microsoft.com/office/drawing/2010/main"/>
              </a:ext>
            </a:extLst>
          </a:blip>
          <a:srcRect/>
          <a:stretch/>
        </p:blipFill>
        <p:spPr bwMode="auto">
          <a:xfrm>
            <a:off x="4877328" y="1862749"/>
            <a:ext cx="3876040" cy="2967193"/>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488290115"/>
      </p:ext>
    </p:extLst>
  </p:cSld>
  <p:clrMapOvr>
    <a:masterClrMapping/>
  </p:clrMapOvr>
</p:sld>
</file>

<file path=ppt/theme/theme1.xml><?xml version="1.0" encoding="utf-8"?>
<a:theme xmlns:a="http://schemas.openxmlformats.org/drawingml/2006/main" name="Stonewall_PP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Stonewall_PP_Template.potx</Template>
  <TotalTime>0</TotalTime>
  <Words>1078</Words>
  <Application>Microsoft Office PowerPoint</Application>
  <PresentationFormat>On-screen Show (4:3)</PresentationFormat>
  <Paragraphs>84</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Symbol</vt:lpstr>
      <vt:lpstr>Stonewall_PP_Template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2020-09-29T10:50:48Z</dcterms:created>
  <dcterms:modified xsi:type="dcterms:W3CDTF">2022-09-26T20:21:29Z</dcterms:modified>
</cp:coreProperties>
</file>