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256" r:id="rId2"/>
    <p:sldId id="260" r:id="rId3"/>
    <p:sldId id="294" r:id="rId4"/>
    <p:sldId id="295" r:id="rId5"/>
    <p:sldId id="296" r:id="rId6"/>
    <p:sldId id="282" r:id="rId7"/>
    <p:sldId id="286" r:id="rId8"/>
    <p:sldId id="285" r:id="rId9"/>
    <p:sldId id="288" r:id="rId10"/>
    <p:sldId id="297" r:id="rId11"/>
    <p:sldId id="290" r:id="rId12"/>
    <p:sldId id="299" r:id="rId13"/>
    <p:sldId id="293" r:id="rId14"/>
    <p:sldId id="291" r:id="rId15"/>
    <p:sldId id="300" r:id="rId16"/>
    <p:sldId id="301" r:id="rId17"/>
    <p:sldId id="302" r:id="rId18"/>
    <p:sldId id="305" r:id="rId19"/>
    <p:sldId id="304" r:id="rId20"/>
    <p:sldId id="30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D5249-605F-4791-AC5E-35C93C6298AA}" v="2" dt="2022-09-26T20:18:28.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689" autoAdjust="0"/>
  </p:normalViewPr>
  <p:slideViewPr>
    <p:cSldViewPr snapToGrid="0" snapToObjects="1">
      <p:cViewPr varScale="1">
        <p:scale>
          <a:sx n="54" d="100"/>
          <a:sy n="54" d="100"/>
        </p:scale>
        <p:origin x="9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dirty="0">
                <a:effectLst/>
                <a:latin typeface="Arial" panose="020B0604020202020204" pitchFamily="34" charset="0"/>
                <a:ea typeface="Calibri" panose="020F0502020204030204" pitchFamily="34" charset="0"/>
              </a:rPr>
              <a:t>We should be kind to everyone.</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19236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Some people were mean to Ivor because he was gay (rainbow flag). This means he wanted a boyfriend. Some people are gay, it’s ok. We should be kind to people.</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134416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Some people are gay, it’s ok. We should be kind to people.</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215091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Students either create their own picture of Ivor Cummings welcoming the people off Windrush or use the line drawing to create a collage to represent the arrival of Windrush.</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pPr marL="540385" algn="just">
              <a:lnSpc>
                <a:spcPts val="1500"/>
              </a:lnSpc>
            </a:pPr>
            <a:r>
              <a:rPr lang="en-GB" sz="1800" dirty="0">
                <a:effectLst/>
                <a:latin typeface="Arial" panose="020B0604020202020204" pitchFamily="34" charset="0"/>
                <a:ea typeface="Times New Roman" panose="02020603050405020304" pitchFamily="18" charset="0"/>
              </a:rPr>
              <a:t>Extension: </a:t>
            </a:r>
          </a:p>
          <a:p>
            <a:pPr marL="342900" lvl="0" indent="-342900" algn="just">
              <a:lnSpc>
                <a:spcPts val="15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Students label key aspects of their collage using some of the key words from the lesson</a:t>
            </a:r>
          </a:p>
          <a:p>
            <a:r>
              <a:rPr lang="en-GB" sz="1800" dirty="0">
                <a:effectLst/>
                <a:latin typeface="Arial" panose="020B0604020202020204" pitchFamily="34" charset="0"/>
                <a:ea typeface="Calibri" panose="020F0502020204030204" pitchFamily="34" charset="0"/>
              </a:rPr>
              <a:t>Students write a sentence about Ivor Cummings.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216099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As a class look at the photos and say if they were “Windrush” or “not Windrush”. Students hold up cards or whiteboards to show their answer.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67614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As a class look at the photos and say if they were “Windrush” or “not Windrush”. Students hold up cards or whiteboards to show their answer.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15</a:t>
            </a:fld>
            <a:endParaRPr lang="en-US"/>
          </a:p>
        </p:txBody>
      </p:sp>
    </p:spTree>
    <p:extLst>
      <p:ext uri="{BB962C8B-B14F-4D97-AF65-F5344CB8AC3E}">
        <p14:creationId xmlns:p14="http://schemas.microsoft.com/office/powerpoint/2010/main" val="983065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As a class look at the photos and say if they were “Windrush” or “not Windrush”. Students hold up cards or whiteboards to show their answer.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16</a:t>
            </a:fld>
            <a:endParaRPr lang="en-US"/>
          </a:p>
        </p:txBody>
      </p:sp>
    </p:spTree>
    <p:extLst>
      <p:ext uri="{BB962C8B-B14F-4D97-AF65-F5344CB8AC3E}">
        <p14:creationId xmlns:p14="http://schemas.microsoft.com/office/powerpoint/2010/main" val="1877651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As a class look at the photos and say if they were “Windrush” or “not Windrush”. Students hold up cards or whiteboards to show their answer.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17</a:t>
            </a:fld>
            <a:endParaRPr lang="en-US"/>
          </a:p>
        </p:txBody>
      </p:sp>
    </p:spTree>
    <p:extLst>
      <p:ext uri="{BB962C8B-B14F-4D97-AF65-F5344CB8AC3E}">
        <p14:creationId xmlns:p14="http://schemas.microsoft.com/office/powerpoint/2010/main" val="295017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As a class look at the photos and say if they were “Windrush” or “not Windrush”. Students hold up cards or whiteboards to show their answer.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18</a:t>
            </a:fld>
            <a:endParaRPr lang="en-US"/>
          </a:p>
        </p:txBody>
      </p:sp>
    </p:spTree>
    <p:extLst>
      <p:ext uri="{BB962C8B-B14F-4D97-AF65-F5344CB8AC3E}">
        <p14:creationId xmlns:p14="http://schemas.microsoft.com/office/powerpoint/2010/main" val="76347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As a class look at the photos and say if they were “Windrush” or “not Windrush”. Students hold up cards or whiteboards to show their answer.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19</a:t>
            </a:fld>
            <a:endParaRPr lang="en-US"/>
          </a:p>
        </p:txBody>
      </p:sp>
    </p:spTree>
    <p:extLst>
      <p:ext uri="{BB962C8B-B14F-4D97-AF65-F5344CB8AC3E}">
        <p14:creationId xmlns:p14="http://schemas.microsoft.com/office/powerpoint/2010/main" val="175730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As a class look at the photos and say if they were “Windrush” or “not Windrush”. Students hold up cards or whiteboards to show their answer.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20</a:t>
            </a:fld>
            <a:endParaRPr lang="en-US"/>
          </a:p>
        </p:txBody>
      </p:sp>
    </p:spTree>
    <p:extLst>
      <p:ext uri="{BB962C8B-B14F-4D97-AF65-F5344CB8AC3E}">
        <p14:creationId xmlns:p14="http://schemas.microsoft.com/office/powerpoint/2010/main" val="361181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There was a poster that invited people to come from Jamaica to England (find Jamaica on the inflatable globe, pass around a Jamaican flag, eat some guava)</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0161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Some people came on a boat called Windrush (pass around a model boat)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86023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The people arrived in England (find England on the globe, pass around an English flag, eat a piece of scone)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67675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The man that met them was a man called Ivor Cummings and it was his job to help the people (show the photo on the board, pass around a briefcase)</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61952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Ivor helped the people to find somewhere to live (pass around the blanket)</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84742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Ivor helped people to find jobs (students try using the spanner to tighten the nut and bolt).</a:t>
            </a: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4860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Some people were mean to Ivor and the people that moved to England because they had brown skin. We should be kind to everyone.</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72718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2020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Learners with SEND/ALN/ASN – version 1</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8B77D-BE6A-4733-96F9-0C2C517017A4}"/>
              </a:ext>
            </a:extLst>
          </p:cNvPr>
          <p:cNvPicPr>
            <a:picLocks noChangeAspect="1"/>
          </p:cNvPicPr>
          <p:nvPr/>
        </p:nvPicPr>
        <p:blipFill>
          <a:blip r:embed="rId3"/>
          <a:stretch>
            <a:fillRect/>
          </a:stretch>
        </p:blipFill>
        <p:spPr>
          <a:xfrm>
            <a:off x="1662112" y="3903056"/>
            <a:ext cx="5819775" cy="1304925"/>
          </a:xfrm>
          <a:prstGeom prst="rect">
            <a:avLst/>
          </a:prstGeom>
        </p:spPr>
      </p:pic>
      <p:pic>
        <p:nvPicPr>
          <p:cNvPr id="6" name="Picture 2" descr="Racial Prejudice And Our Children">
            <a:extLst>
              <a:ext uri="{FF2B5EF4-FFF2-40B4-BE49-F238E27FC236}">
                <a16:creationId xmlns:a16="http://schemas.microsoft.com/office/drawing/2014/main" id="{13489297-6D4A-4919-8214-AF10976A7B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66707" y="736017"/>
            <a:ext cx="4810584" cy="300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5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1594" y="357924"/>
            <a:ext cx="4684864" cy="3256765"/>
          </a:xfrm>
          <a:prstGeom prst="rect">
            <a:avLst/>
          </a:prstGeom>
        </p:spPr>
      </p:pic>
      <p:pic>
        <p:nvPicPr>
          <p:cNvPr id="6" name="Picture 5">
            <a:extLst>
              <a:ext uri="{FF2B5EF4-FFF2-40B4-BE49-F238E27FC236}">
                <a16:creationId xmlns:a16="http://schemas.microsoft.com/office/drawing/2014/main" id="{74A674EA-3B9A-4875-BAF1-1812995E5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6351" y="3614689"/>
            <a:ext cx="8515350" cy="1211028"/>
          </a:xfrm>
          <a:prstGeom prst="rect">
            <a:avLst/>
          </a:prstGeom>
        </p:spPr>
      </p:pic>
      <p:pic>
        <p:nvPicPr>
          <p:cNvPr id="8" name="Picture 7">
            <a:extLst>
              <a:ext uri="{FF2B5EF4-FFF2-40B4-BE49-F238E27FC236}">
                <a16:creationId xmlns:a16="http://schemas.microsoft.com/office/drawing/2014/main" id="{53FA592E-A8F2-4955-93B5-629A7B575C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6351" y="4825717"/>
            <a:ext cx="4857639" cy="1135763"/>
          </a:xfrm>
          <a:prstGeom prst="rect">
            <a:avLst/>
          </a:prstGeom>
        </p:spPr>
      </p:pic>
    </p:spTree>
    <p:extLst>
      <p:ext uri="{BB962C8B-B14F-4D97-AF65-F5344CB8AC3E}">
        <p14:creationId xmlns:p14="http://schemas.microsoft.com/office/powerpoint/2010/main" val="296208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Me. Him. Us.' HIV Testing Campaign in London Is By and For Queer  People of Color | Hornet, the Gay Social Network">
            <a:extLst>
              <a:ext uri="{FF2B5EF4-FFF2-40B4-BE49-F238E27FC236}">
                <a16:creationId xmlns:a16="http://schemas.microsoft.com/office/drawing/2014/main" id="{27318386-14E8-431B-9B07-28F27240C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3105" y="737463"/>
            <a:ext cx="5177334" cy="25886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DA14FC-13B3-46DA-B392-416B26C696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339" y="3472880"/>
            <a:ext cx="4856162" cy="2588667"/>
          </a:xfrm>
          <a:prstGeom prst="rect">
            <a:avLst/>
          </a:prstGeom>
        </p:spPr>
      </p:pic>
    </p:spTree>
    <p:extLst>
      <p:ext uri="{BB962C8B-B14F-4D97-AF65-F5344CB8AC3E}">
        <p14:creationId xmlns:p14="http://schemas.microsoft.com/office/powerpoint/2010/main" val="141369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ship in the water&#10;&#10;Description automatically generated">
            <a:extLst>
              <a:ext uri="{FF2B5EF4-FFF2-40B4-BE49-F238E27FC236}">
                <a16:creationId xmlns:a16="http://schemas.microsoft.com/office/drawing/2014/main" id="{77B1F534-2102-4C58-922B-660C8688E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324" y="888028"/>
            <a:ext cx="4571352" cy="3429000"/>
          </a:xfrm>
          <a:prstGeom prst="rect">
            <a:avLst/>
          </a:prstGeom>
        </p:spPr>
      </p:pic>
      <p:pic>
        <p:nvPicPr>
          <p:cNvPr id="9" name="Picture 8">
            <a:extLst>
              <a:ext uri="{FF2B5EF4-FFF2-40B4-BE49-F238E27FC236}">
                <a16:creationId xmlns:a16="http://schemas.microsoft.com/office/drawing/2014/main" id="{4B3161BB-7347-4EAE-A247-10E19C7C9B87}"/>
              </a:ext>
            </a:extLst>
          </p:cNvPr>
          <p:cNvPicPr>
            <a:picLocks noChangeAspect="1"/>
          </p:cNvPicPr>
          <p:nvPr/>
        </p:nvPicPr>
        <p:blipFill>
          <a:blip r:embed="rId4"/>
          <a:stretch>
            <a:fillRect/>
          </a:stretch>
        </p:blipFill>
        <p:spPr>
          <a:xfrm>
            <a:off x="1190625" y="4317028"/>
            <a:ext cx="6762750" cy="1314450"/>
          </a:xfrm>
          <a:prstGeom prst="rect">
            <a:avLst/>
          </a:prstGeom>
        </p:spPr>
      </p:pic>
    </p:spTree>
    <p:extLst>
      <p:ext uri="{BB962C8B-B14F-4D97-AF65-F5344CB8AC3E}">
        <p14:creationId xmlns:p14="http://schemas.microsoft.com/office/powerpoint/2010/main" val="218381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67F41-4E9F-476B-B4E1-D65211DD8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347" y="1343477"/>
            <a:ext cx="6617970" cy="3713681"/>
          </a:xfrm>
          <a:prstGeom prst="rect">
            <a:avLst/>
          </a:prstGeom>
        </p:spPr>
      </p:pic>
    </p:spTree>
    <p:extLst>
      <p:ext uri="{BB962C8B-B14F-4D97-AF65-F5344CB8AC3E}">
        <p14:creationId xmlns:p14="http://schemas.microsoft.com/office/powerpoint/2010/main" val="378152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67F41-4E9F-476B-B4E1-D65211DD8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57" y="4065914"/>
            <a:ext cx="3532895" cy="1982488"/>
          </a:xfrm>
          <a:prstGeom prst="rect">
            <a:avLst/>
          </a:prstGeom>
        </p:spPr>
      </p:pic>
      <p:pic>
        <p:nvPicPr>
          <p:cNvPr id="2" name="Picture 1" descr="Two people posing for a photo&#10;&#10;Description automatically generated">
            <a:extLst>
              <a:ext uri="{FF2B5EF4-FFF2-40B4-BE49-F238E27FC236}">
                <a16:creationId xmlns:a16="http://schemas.microsoft.com/office/drawing/2014/main" id="{EEAE3B07-7C8A-484C-8160-2F3393F432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11594" y="357924"/>
            <a:ext cx="4684864" cy="3256765"/>
          </a:xfrm>
          <a:prstGeom prst="rect">
            <a:avLst/>
          </a:prstGeom>
        </p:spPr>
      </p:pic>
    </p:spTree>
    <p:extLst>
      <p:ext uri="{BB962C8B-B14F-4D97-AF65-F5344CB8AC3E}">
        <p14:creationId xmlns:p14="http://schemas.microsoft.com/office/powerpoint/2010/main" val="3160691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67F41-4E9F-476B-B4E1-D65211DD8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57" y="4065914"/>
            <a:ext cx="3532895" cy="1982488"/>
          </a:xfrm>
          <a:prstGeom prst="rect">
            <a:avLst/>
          </a:prstGeom>
        </p:spPr>
      </p:pic>
      <p:pic>
        <p:nvPicPr>
          <p:cNvPr id="7170" name="Picture 2" descr="Dogfights: Top 10 Fighter Planes of World War II">
            <a:extLst>
              <a:ext uri="{FF2B5EF4-FFF2-40B4-BE49-F238E27FC236}">
                <a16:creationId xmlns:a16="http://schemas.microsoft.com/office/drawing/2014/main" id="{B990FDC6-7E56-4CCE-8D9D-C5A6E35DF24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65910" y="1147772"/>
            <a:ext cx="5576808" cy="291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7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67F41-4E9F-476B-B4E1-D65211DD8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57" y="4065914"/>
            <a:ext cx="3532895" cy="1982488"/>
          </a:xfrm>
          <a:prstGeom prst="rect">
            <a:avLst/>
          </a:prstGeom>
        </p:spPr>
      </p:pic>
      <p:pic>
        <p:nvPicPr>
          <p:cNvPr id="2" name="Picture 2" descr="The Windrush story was not a rosy one even before the ship arrived | David  Olusoga | Opinion | The Guardian">
            <a:extLst>
              <a:ext uri="{FF2B5EF4-FFF2-40B4-BE49-F238E27FC236}">
                <a16:creationId xmlns:a16="http://schemas.microsoft.com/office/drawing/2014/main" id="{9F4C6743-9211-4A68-96DE-3F79847C0EB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7500" y="636914"/>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0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67F41-4E9F-476B-B4E1-D65211DD8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57" y="4065914"/>
            <a:ext cx="3532895" cy="1982488"/>
          </a:xfrm>
          <a:prstGeom prst="rect">
            <a:avLst/>
          </a:prstGeom>
        </p:spPr>
      </p:pic>
      <p:pic>
        <p:nvPicPr>
          <p:cNvPr id="9218" name="Picture 2" descr="Eiffel Tower by Hulton Archive">
            <a:extLst>
              <a:ext uri="{FF2B5EF4-FFF2-40B4-BE49-F238E27FC236}">
                <a16:creationId xmlns:a16="http://schemas.microsoft.com/office/drawing/2014/main" id="{594091DA-6952-45E4-A120-DEAA2567E8C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23704" y="322483"/>
            <a:ext cx="4812030" cy="365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28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67F41-4E9F-476B-B4E1-D65211DD8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57" y="4065914"/>
            <a:ext cx="3532895" cy="1982488"/>
          </a:xfrm>
          <a:prstGeom prst="rect">
            <a:avLst/>
          </a:prstGeom>
        </p:spPr>
      </p:pic>
      <p:pic>
        <p:nvPicPr>
          <p:cNvPr id="8194" name="Picture 2" descr="Pin on MCFC ... City 'til I die!">
            <a:extLst>
              <a:ext uri="{FF2B5EF4-FFF2-40B4-BE49-F238E27FC236}">
                <a16:creationId xmlns:a16="http://schemas.microsoft.com/office/drawing/2014/main" id="{EA750BB5-0821-4AD0-AB7E-3FC16416A65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68468" y="322483"/>
            <a:ext cx="5586761" cy="352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7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2351926"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Windrush</a:t>
            </a:r>
          </a:p>
        </p:txBody>
      </p:sp>
      <p:pic>
        <p:nvPicPr>
          <p:cNvPr id="9" name="Picture 8" descr="A large ship in the water&#10;&#10;Description automatically generated">
            <a:extLst>
              <a:ext uri="{FF2B5EF4-FFF2-40B4-BE49-F238E27FC236}">
                <a16:creationId xmlns:a16="http://schemas.microsoft.com/office/drawing/2014/main" id="{4C7E7251-2312-4AB0-A96E-0247E30EC8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324" y="1929176"/>
            <a:ext cx="4571352" cy="3429000"/>
          </a:xfrm>
          <a:prstGeom prst="rect">
            <a:avLst/>
          </a:prstGeom>
        </p:spPr>
      </p:pic>
    </p:spTree>
    <p:extLst>
      <p:ext uri="{BB962C8B-B14F-4D97-AF65-F5344CB8AC3E}">
        <p14:creationId xmlns:p14="http://schemas.microsoft.com/office/powerpoint/2010/main" val="1552818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67F41-4E9F-476B-B4E1-D65211DD8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57" y="4065914"/>
            <a:ext cx="3532895" cy="1982488"/>
          </a:xfrm>
          <a:prstGeom prst="rect">
            <a:avLst/>
          </a:prstGeom>
        </p:spPr>
      </p:pic>
      <p:pic>
        <p:nvPicPr>
          <p:cNvPr id="2" name="Picture 1" descr="A large ship in the water&#10;&#10;Description automatically generated">
            <a:extLst>
              <a:ext uri="{FF2B5EF4-FFF2-40B4-BE49-F238E27FC236}">
                <a16:creationId xmlns:a16="http://schemas.microsoft.com/office/drawing/2014/main" id="{6511221F-3289-4A98-B731-7DD09C03F5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0280" y="888028"/>
            <a:ext cx="4148766" cy="3112016"/>
          </a:xfrm>
          <a:prstGeom prst="rect">
            <a:avLst/>
          </a:prstGeom>
        </p:spPr>
      </p:pic>
    </p:spTree>
    <p:extLst>
      <p:ext uri="{BB962C8B-B14F-4D97-AF65-F5344CB8AC3E}">
        <p14:creationId xmlns:p14="http://schemas.microsoft.com/office/powerpoint/2010/main" val="319332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rush: Why British residents are being threatened with deportation">
            <a:extLst>
              <a:ext uri="{FF2B5EF4-FFF2-40B4-BE49-F238E27FC236}">
                <a16:creationId xmlns:a16="http://schemas.microsoft.com/office/drawing/2014/main" id="{C935BFD5-AF55-47E9-9BBA-F72EE5C945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9650" y="476186"/>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67B1283-8894-45B1-A978-D81402449F3E}"/>
              </a:ext>
            </a:extLst>
          </p:cNvPr>
          <p:cNvPicPr>
            <a:picLocks noChangeAspect="1"/>
          </p:cNvPicPr>
          <p:nvPr/>
        </p:nvPicPr>
        <p:blipFill>
          <a:blip r:embed="rId4"/>
          <a:stretch>
            <a:fillRect/>
          </a:stretch>
        </p:blipFill>
        <p:spPr>
          <a:xfrm>
            <a:off x="274320" y="4116160"/>
            <a:ext cx="8778240" cy="1192420"/>
          </a:xfrm>
          <a:prstGeom prst="rect">
            <a:avLst/>
          </a:prstGeom>
        </p:spPr>
      </p:pic>
    </p:spTree>
    <p:extLst>
      <p:ext uri="{BB962C8B-B14F-4D97-AF65-F5344CB8AC3E}">
        <p14:creationId xmlns:p14="http://schemas.microsoft.com/office/powerpoint/2010/main" val="115475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arge ship in the water&#10;&#10;Description automatically generated">
            <a:extLst>
              <a:ext uri="{FF2B5EF4-FFF2-40B4-BE49-F238E27FC236}">
                <a16:creationId xmlns:a16="http://schemas.microsoft.com/office/drawing/2014/main" id="{8B58BE5B-8FF9-4F00-932A-100C85336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3444" y="888028"/>
            <a:ext cx="4571352" cy="3429000"/>
          </a:xfrm>
          <a:prstGeom prst="rect">
            <a:avLst/>
          </a:prstGeom>
        </p:spPr>
      </p:pic>
      <p:pic>
        <p:nvPicPr>
          <p:cNvPr id="6" name="Picture 5">
            <a:extLst>
              <a:ext uri="{FF2B5EF4-FFF2-40B4-BE49-F238E27FC236}">
                <a16:creationId xmlns:a16="http://schemas.microsoft.com/office/drawing/2014/main" id="{3DEBF52E-B1E3-4A56-8CFF-A9C42717C491}"/>
              </a:ext>
            </a:extLst>
          </p:cNvPr>
          <p:cNvPicPr>
            <a:picLocks noChangeAspect="1"/>
          </p:cNvPicPr>
          <p:nvPr/>
        </p:nvPicPr>
        <p:blipFill>
          <a:blip r:embed="rId4"/>
          <a:stretch>
            <a:fillRect/>
          </a:stretch>
        </p:blipFill>
        <p:spPr>
          <a:xfrm>
            <a:off x="718185" y="4317028"/>
            <a:ext cx="7524750" cy="1333500"/>
          </a:xfrm>
          <a:prstGeom prst="rect">
            <a:avLst/>
          </a:prstGeom>
        </p:spPr>
      </p:pic>
    </p:spTree>
    <p:extLst>
      <p:ext uri="{BB962C8B-B14F-4D97-AF65-F5344CB8AC3E}">
        <p14:creationId xmlns:p14="http://schemas.microsoft.com/office/powerpoint/2010/main" val="12281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Windrush story was not a rosy one even before the ship arrived | David  Olusoga | Opinion | The Guardian">
            <a:extLst>
              <a:ext uri="{FF2B5EF4-FFF2-40B4-BE49-F238E27FC236}">
                <a16:creationId xmlns:a16="http://schemas.microsoft.com/office/drawing/2014/main" id="{93A213D7-CEC6-44F6-A16A-5C5A838741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500" y="888028"/>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8FDF64C-3127-4E2D-ADB5-DBD8573AD051}"/>
              </a:ext>
            </a:extLst>
          </p:cNvPr>
          <p:cNvPicPr>
            <a:picLocks noChangeAspect="1"/>
          </p:cNvPicPr>
          <p:nvPr/>
        </p:nvPicPr>
        <p:blipFill>
          <a:blip r:embed="rId4"/>
          <a:stretch>
            <a:fillRect/>
          </a:stretch>
        </p:blipFill>
        <p:spPr>
          <a:xfrm>
            <a:off x="2166937" y="4402455"/>
            <a:ext cx="4810125" cy="1276350"/>
          </a:xfrm>
          <a:prstGeom prst="rect">
            <a:avLst/>
          </a:prstGeom>
        </p:spPr>
      </p:pic>
    </p:spTree>
    <p:extLst>
      <p:ext uri="{BB962C8B-B14F-4D97-AF65-F5344CB8AC3E}">
        <p14:creationId xmlns:p14="http://schemas.microsoft.com/office/powerpoint/2010/main" val="209335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4540" y="888029"/>
            <a:ext cx="4756178" cy="3306340"/>
          </a:xfrm>
          <a:prstGeom prst="rect">
            <a:avLst/>
          </a:prstGeom>
        </p:spPr>
      </p:pic>
      <p:pic>
        <p:nvPicPr>
          <p:cNvPr id="6" name="Picture 5">
            <a:extLst>
              <a:ext uri="{FF2B5EF4-FFF2-40B4-BE49-F238E27FC236}">
                <a16:creationId xmlns:a16="http://schemas.microsoft.com/office/drawing/2014/main" id="{F7DFB49D-FE2A-4BD2-A9E5-793FFFEC9820}"/>
              </a:ext>
            </a:extLst>
          </p:cNvPr>
          <p:cNvPicPr>
            <a:picLocks noChangeAspect="1"/>
          </p:cNvPicPr>
          <p:nvPr/>
        </p:nvPicPr>
        <p:blipFill>
          <a:blip r:embed="rId4"/>
          <a:stretch>
            <a:fillRect/>
          </a:stretch>
        </p:blipFill>
        <p:spPr>
          <a:xfrm>
            <a:off x="219075" y="4157247"/>
            <a:ext cx="8705850" cy="1323975"/>
          </a:xfrm>
          <a:prstGeom prst="rect">
            <a:avLst/>
          </a:prstGeom>
        </p:spPr>
      </p:pic>
    </p:spTree>
    <p:extLst>
      <p:ext uri="{BB962C8B-B14F-4D97-AF65-F5344CB8AC3E}">
        <p14:creationId xmlns:p14="http://schemas.microsoft.com/office/powerpoint/2010/main" val="339415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field Urban District council housing – The Enfield Society">
            <a:extLst>
              <a:ext uri="{FF2B5EF4-FFF2-40B4-BE49-F238E27FC236}">
                <a16:creationId xmlns:a16="http://schemas.microsoft.com/office/drawing/2014/main" id="{DBE4DB7E-528C-45CB-98A8-B8A35BDD9F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7237" y="730569"/>
            <a:ext cx="4369526" cy="3327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C986D6-5E4C-4DB1-A90C-2CB883A25804}"/>
              </a:ext>
            </a:extLst>
          </p:cNvPr>
          <p:cNvPicPr>
            <a:picLocks noChangeAspect="1"/>
          </p:cNvPicPr>
          <p:nvPr/>
        </p:nvPicPr>
        <p:blipFill>
          <a:blip r:embed="rId4"/>
          <a:stretch>
            <a:fillRect/>
          </a:stretch>
        </p:blipFill>
        <p:spPr>
          <a:xfrm>
            <a:off x="190500" y="4143190"/>
            <a:ext cx="8763000" cy="1390650"/>
          </a:xfrm>
          <a:prstGeom prst="rect">
            <a:avLst/>
          </a:prstGeom>
        </p:spPr>
      </p:pic>
    </p:spTree>
    <p:extLst>
      <p:ext uri="{BB962C8B-B14F-4D97-AF65-F5344CB8AC3E}">
        <p14:creationId xmlns:p14="http://schemas.microsoft.com/office/powerpoint/2010/main" val="205446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ibbean Women and the NHS - Black History Month 2020">
            <a:extLst>
              <a:ext uri="{FF2B5EF4-FFF2-40B4-BE49-F238E27FC236}">
                <a16:creationId xmlns:a16="http://schemas.microsoft.com/office/drawing/2014/main" id="{991BDD11-ED7C-45F0-96C7-90D19FC712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676" y="1113920"/>
            <a:ext cx="4418647" cy="3106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4B8323-F612-40F7-832F-67D731E446F1}"/>
              </a:ext>
            </a:extLst>
          </p:cNvPr>
          <p:cNvPicPr>
            <a:picLocks noChangeAspect="1"/>
          </p:cNvPicPr>
          <p:nvPr/>
        </p:nvPicPr>
        <p:blipFill>
          <a:blip r:embed="rId4"/>
          <a:stretch>
            <a:fillRect/>
          </a:stretch>
        </p:blipFill>
        <p:spPr>
          <a:xfrm>
            <a:off x="1447800" y="4220449"/>
            <a:ext cx="6248400" cy="1343025"/>
          </a:xfrm>
          <a:prstGeom prst="rect">
            <a:avLst/>
          </a:prstGeom>
        </p:spPr>
      </p:pic>
    </p:spTree>
    <p:extLst>
      <p:ext uri="{BB962C8B-B14F-4D97-AF65-F5344CB8AC3E}">
        <p14:creationId xmlns:p14="http://schemas.microsoft.com/office/powerpoint/2010/main" val="185950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gn of the times of racism in England that was all too familiar | Letters  | World news | The Guardian">
            <a:extLst>
              <a:ext uri="{FF2B5EF4-FFF2-40B4-BE49-F238E27FC236}">
                <a16:creationId xmlns:a16="http://schemas.microsoft.com/office/drawing/2014/main" id="{DB89FEF8-5B41-4384-BAA3-84B7BC5E26A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9758" y="1276005"/>
            <a:ext cx="3835322" cy="2301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069123-6389-4A39-ACF1-B32BCBF7363F}"/>
              </a:ext>
            </a:extLst>
          </p:cNvPr>
          <p:cNvPicPr>
            <a:picLocks noChangeAspect="1"/>
          </p:cNvPicPr>
          <p:nvPr/>
        </p:nvPicPr>
        <p:blipFill>
          <a:blip r:embed="rId4"/>
          <a:stretch>
            <a:fillRect/>
          </a:stretch>
        </p:blipFill>
        <p:spPr>
          <a:xfrm>
            <a:off x="-14566" y="3742115"/>
            <a:ext cx="9144000" cy="1221971"/>
          </a:xfrm>
          <a:prstGeom prst="rect">
            <a:avLst/>
          </a:prstGeom>
        </p:spPr>
      </p:pic>
      <p:pic>
        <p:nvPicPr>
          <p:cNvPr id="8" name="Picture 7">
            <a:extLst>
              <a:ext uri="{FF2B5EF4-FFF2-40B4-BE49-F238E27FC236}">
                <a16:creationId xmlns:a16="http://schemas.microsoft.com/office/drawing/2014/main" id="{D20C228E-20FE-4958-A1B0-099CF976B4D5}"/>
              </a:ext>
            </a:extLst>
          </p:cNvPr>
          <p:cNvPicPr>
            <a:picLocks noChangeAspect="1"/>
          </p:cNvPicPr>
          <p:nvPr/>
        </p:nvPicPr>
        <p:blipFill>
          <a:blip r:embed="rId5"/>
          <a:stretch>
            <a:fillRect/>
          </a:stretch>
        </p:blipFill>
        <p:spPr>
          <a:xfrm>
            <a:off x="123825" y="4782821"/>
            <a:ext cx="5762625" cy="1104365"/>
          </a:xfrm>
          <a:prstGeom prst="rect">
            <a:avLst/>
          </a:prstGeom>
        </p:spPr>
      </p:pic>
    </p:spTree>
    <p:extLst>
      <p:ext uri="{BB962C8B-B14F-4D97-AF65-F5344CB8AC3E}">
        <p14:creationId xmlns:p14="http://schemas.microsoft.com/office/powerpoint/2010/main" val="4006636085"/>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857</Words>
  <Application>Microsoft Office PowerPoint</Application>
  <PresentationFormat>On-screen Show (4:3)</PresentationFormat>
  <Paragraphs>57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Symbol</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2020-09-29T10:50:48Z</dcterms:created>
  <dcterms:modified xsi:type="dcterms:W3CDTF">2022-09-26T20:19:08Z</dcterms:modified>
</cp:coreProperties>
</file>