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notesMasterIdLst>
    <p:notesMasterId r:id="rId15"/>
  </p:notesMasterIdLst>
  <p:handoutMasterIdLst>
    <p:handoutMasterId r:id="rId16"/>
  </p:handoutMasterIdLst>
  <p:sldIdLst>
    <p:sldId id="285" r:id="rId2"/>
    <p:sldId id="261" r:id="rId3"/>
    <p:sldId id="265" r:id="rId4"/>
    <p:sldId id="262" r:id="rId5"/>
    <p:sldId id="266" r:id="rId6"/>
    <p:sldId id="267" r:id="rId7"/>
    <p:sldId id="268" r:id="rId8"/>
    <p:sldId id="269" r:id="rId9"/>
    <p:sldId id="270" r:id="rId10"/>
    <p:sldId id="271" r:id="rId11"/>
    <p:sldId id="272" r:id="rId12"/>
    <p:sldId id="273" r:id="rId13"/>
    <p:sldId id="274"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6175"/>
    <a:srgbClr val="0C0C0C"/>
    <a:srgbClr val="CD0920"/>
    <a:srgbClr val="2104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AF44611-0D4E-4DD2-A430-77D6F9611A04}" v="4" dt="2022-09-28T09:33:05.8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69000" autoAdjust="0"/>
  </p:normalViewPr>
  <p:slideViewPr>
    <p:cSldViewPr snapToGrid="0" snapToObjects="1">
      <p:cViewPr varScale="1">
        <p:scale>
          <a:sx n="44" d="100"/>
          <a:sy n="44" d="100"/>
        </p:scale>
        <p:origin x="1196" y="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C0F6F06-5850-BA48-850E-FCFA4C54607A}" type="datetimeFigureOut">
              <a:rPr lang="en-US" smtClean="0"/>
              <a:t>9/28/2022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E7C9902-0054-9242-AD24-B46328C07A67}" type="slidenum">
              <a:rPr lang="en-US" smtClean="0"/>
              <a:t>‹#›</a:t>
            </a:fld>
            <a:endParaRPr lang="en-US"/>
          </a:p>
        </p:txBody>
      </p:sp>
    </p:spTree>
    <p:extLst>
      <p:ext uri="{BB962C8B-B14F-4D97-AF65-F5344CB8AC3E}">
        <p14:creationId xmlns:p14="http://schemas.microsoft.com/office/powerpoint/2010/main" val="28898045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97147A-08AE-544F-8CBA-320E4A0D5078}" type="datetimeFigureOut">
              <a:rPr lang="en-US" smtClean="0"/>
              <a:t>9/28/2022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ADB596-D218-9D43-A4EC-2B51BE929992}" type="slidenum">
              <a:rPr lang="en-US" smtClean="0"/>
              <a:t>‹#›</a:t>
            </a:fld>
            <a:endParaRPr lang="en-US"/>
          </a:p>
        </p:txBody>
      </p:sp>
    </p:spTree>
    <p:extLst>
      <p:ext uri="{BB962C8B-B14F-4D97-AF65-F5344CB8AC3E}">
        <p14:creationId xmlns:p14="http://schemas.microsoft.com/office/powerpoint/2010/main" val="242147548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Shape 126"/>
          <p:cNvSpPr>
            <a:spLocks noGrp="1" noRot="1" noChangeAspect="1"/>
          </p:cNvSpPr>
          <p:nvPr>
            <p:ph type="sldImg"/>
          </p:nvPr>
        </p:nvSpPr>
        <p:spPr>
          <a:xfrm>
            <a:off x="1143000" y="685800"/>
            <a:ext cx="4572000" cy="3429000"/>
          </a:xfrm>
          <a:prstGeom prst="rect">
            <a:avLst/>
          </a:prstGeom>
        </p:spPr>
        <p:txBody>
          <a:bodyPr/>
          <a:lstStyle/>
          <a:p>
            <a:endParaRPr/>
          </a:p>
        </p:txBody>
      </p:sp>
      <p:sp>
        <p:nvSpPr>
          <p:cNvPr id="127" name="Shape 127"/>
          <p:cNvSpPr>
            <a:spLocks noGrp="1"/>
          </p:cNvSpPr>
          <p:nvPr>
            <p:ph type="body" sz="quarter" idx="1"/>
          </p:nvPr>
        </p:nvSpPr>
        <p:spPr>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a:t>Other versions of this assembly are available on </a:t>
            </a:r>
            <a:r>
              <a:rPr lang="en-US" dirty="0" err="1"/>
              <a:t>Stonewall’s</a:t>
            </a:r>
            <a:r>
              <a:rPr lang="en-US" dirty="0"/>
              <a:t> website: www.stonewall.org.uk</a:t>
            </a:r>
          </a:p>
          <a:p>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kern="1200" dirty="0">
                <a:solidFill>
                  <a:schemeClr val="tx1"/>
                </a:solidFill>
                <a:effectLst/>
                <a:latin typeface="Calibri" panose="020F0502020204030204" pitchFamily="34" charset="0"/>
                <a:ea typeface="+mn-ea"/>
                <a:cs typeface="Times New Roman" panose="02020603050405020304" pitchFamily="18" charset="0"/>
              </a:rPr>
              <a:t>Explain that we are all different and that it is ok to be different. Something that is not ok is bullying.</a:t>
            </a:r>
            <a:endParaRPr lang="en-GB" sz="1000" kern="1200" dirty="0">
              <a:solidFill>
                <a:schemeClr val="tx1"/>
              </a:solidFill>
              <a:effectLst/>
              <a:latin typeface="+mn-lt"/>
              <a:ea typeface="+mn-ea"/>
              <a:cs typeface="+mn-cs"/>
            </a:endParaRP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10</a:t>
            </a:fld>
            <a:endParaRPr lang="en-US"/>
          </a:p>
        </p:txBody>
      </p:sp>
    </p:spTree>
    <p:extLst>
      <p:ext uri="{BB962C8B-B14F-4D97-AF65-F5344CB8AC3E}">
        <p14:creationId xmlns:p14="http://schemas.microsoft.com/office/powerpoint/2010/main" val="40614888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effectLst/>
                <a:latin typeface="Calibri" panose="020F0502020204030204" pitchFamily="34" charset="0"/>
                <a:ea typeface="Calibri" panose="020F0502020204030204" pitchFamily="34" charset="0"/>
                <a:cs typeface="Times New Roman" panose="02020603050405020304" pitchFamily="18" charset="0"/>
              </a:rPr>
              <a:t>Reiterate the importance of being kind to people and discuss what sort of thing is and isn’t kind</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11</a:t>
            </a:fld>
            <a:endParaRPr lang="en-US"/>
          </a:p>
        </p:txBody>
      </p:sp>
    </p:spTree>
    <p:extLst>
      <p:ext uri="{BB962C8B-B14F-4D97-AF65-F5344CB8AC3E}">
        <p14:creationId xmlns:p14="http://schemas.microsoft.com/office/powerpoint/2010/main" val="41791607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effectLst/>
                <a:latin typeface="Calibri" panose="020F0502020204030204" pitchFamily="34" charset="0"/>
                <a:ea typeface="Calibri" panose="020F0502020204030204" pitchFamily="34" charset="0"/>
                <a:cs typeface="Times New Roman" panose="02020603050405020304" pitchFamily="18" charset="0"/>
              </a:rPr>
              <a:t>Reiterate what students should do if they are being bullied</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12</a:t>
            </a:fld>
            <a:endParaRPr lang="en-US"/>
          </a:p>
        </p:txBody>
      </p:sp>
    </p:spTree>
    <p:extLst>
      <p:ext uri="{BB962C8B-B14F-4D97-AF65-F5344CB8AC3E}">
        <p14:creationId xmlns:p14="http://schemas.microsoft.com/office/powerpoint/2010/main" val="31263683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effectLst/>
                <a:latin typeface="Calibri" panose="020F0502020204030204" pitchFamily="34" charset="0"/>
                <a:ea typeface="Calibri" panose="020F0502020204030204" pitchFamily="34" charset="0"/>
                <a:cs typeface="Times New Roman" panose="02020603050405020304" pitchFamily="18" charset="0"/>
              </a:rPr>
              <a:t>Reiterate what students should do if they see that someone else is being bullied</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13</a:t>
            </a:fld>
            <a:endParaRPr lang="en-US"/>
          </a:p>
        </p:txBody>
      </p:sp>
    </p:spTree>
    <p:extLst>
      <p:ext uri="{BB962C8B-B14F-4D97-AF65-F5344CB8AC3E}">
        <p14:creationId xmlns:p14="http://schemas.microsoft.com/office/powerpoint/2010/main" val="34545276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effectLst/>
                <a:latin typeface="Calibri" panose="020F0502020204030204" pitchFamily="34" charset="0"/>
                <a:ea typeface="Calibri" panose="020F0502020204030204" pitchFamily="34" charset="0"/>
                <a:cs typeface="Times New Roman" panose="02020603050405020304" pitchFamily="18" charset="0"/>
              </a:rPr>
              <a:t>Ask students what they think bullying is</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2</a:t>
            </a:fld>
            <a:endParaRPr lang="en-US"/>
          </a:p>
        </p:txBody>
      </p:sp>
    </p:spTree>
    <p:extLst>
      <p:ext uri="{BB962C8B-B14F-4D97-AF65-F5344CB8AC3E}">
        <p14:creationId xmlns:p14="http://schemas.microsoft.com/office/powerpoint/2010/main" val="33867436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effectLst/>
                <a:latin typeface="Calibri" panose="020F0502020204030204" pitchFamily="34" charset="0"/>
                <a:ea typeface="Calibri" panose="020F0502020204030204" pitchFamily="34" charset="0"/>
                <a:cs typeface="Times New Roman" panose="02020603050405020304" pitchFamily="18" charset="0"/>
              </a:rPr>
              <a:t>Explain that sometimes people are unkind to others because there is something about them that is different. If someone is mean to someone lots of times and on purpose, this is called bullying. </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3</a:t>
            </a:fld>
            <a:endParaRPr lang="en-US"/>
          </a:p>
        </p:txBody>
      </p:sp>
    </p:spTree>
    <p:extLst>
      <p:ext uri="{BB962C8B-B14F-4D97-AF65-F5344CB8AC3E}">
        <p14:creationId xmlns:p14="http://schemas.microsoft.com/office/powerpoint/2010/main" val="35179254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effectLst/>
                <a:latin typeface="Calibri" panose="020F0502020204030204" pitchFamily="34" charset="0"/>
                <a:ea typeface="Calibri" panose="020F0502020204030204" pitchFamily="34" charset="0"/>
                <a:cs typeface="Times New Roman" panose="02020603050405020304" pitchFamily="18" charset="0"/>
              </a:rPr>
              <a:t>Explain the concept of racism at an appropriate level.</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4</a:t>
            </a:fld>
            <a:endParaRPr lang="en-US"/>
          </a:p>
        </p:txBody>
      </p:sp>
    </p:spTree>
    <p:extLst>
      <p:ext uri="{BB962C8B-B14F-4D97-AF65-F5344CB8AC3E}">
        <p14:creationId xmlns:p14="http://schemas.microsoft.com/office/powerpoint/2010/main" val="33606717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kern="1200" dirty="0">
                <a:solidFill>
                  <a:schemeClr val="tx1"/>
                </a:solidFill>
                <a:effectLst/>
                <a:latin typeface="Calibri" panose="020F0502020204030204" pitchFamily="34" charset="0"/>
                <a:ea typeface="+mn-ea"/>
                <a:cs typeface="Times New Roman" panose="02020603050405020304" pitchFamily="18" charset="0"/>
              </a:rPr>
              <a:t>If needed, remind students what lesbian, gay and bi mean. </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5</a:t>
            </a:fld>
            <a:endParaRPr lang="en-US"/>
          </a:p>
        </p:txBody>
      </p:sp>
    </p:spTree>
    <p:extLst>
      <p:ext uri="{BB962C8B-B14F-4D97-AF65-F5344CB8AC3E}">
        <p14:creationId xmlns:p14="http://schemas.microsoft.com/office/powerpoint/2010/main" val="19121430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kern="1200" dirty="0">
                <a:solidFill>
                  <a:schemeClr val="tx1"/>
                </a:solidFill>
                <a:effectLst/>
                <a:latin typeface="Calibri" panose="020F0502020204030204" pitchFamily="34" charset="0"/>
                <a:ea typeface="+mn-ea"/>
                <a:cs typeface="Times New Roman" panose="02020603050405020304" pitchFamily="18" charset="0"/>
              </a:rPr>
              <a:t>If needed explain that gender refers to whether someone is a boy, a girl or non-binary</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6</a:t>
            </a:fld>
            <a:endParaRPr lang="en-US"/>
          </a:p>
        </p:txBody>
      </p:sp>
    </p:spTree>
    <p:extLst>
      <p:ext uri="{BB962C8B-B14F-4D97-AF65-F5344CB8AC3E}">
        <p14:creationId xmlns:p14="http://schemas.microsoft.com/office/powerpoint/2010/main" val="18475397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kern="1200" dirty="0">
                <a:solidFill>
                  <a:schemeClr val="tx1"/>
                </a:solidFill>
                <a:effectLst/>
                <a:latin typeface="Calibri" panose="020F0502020204030204" pitchFamily="34" charset="0"/>
                <a:ea typeface="+mn-ea"/>
                <a:cs typeface="Times New Roman" panose="02020603050405020304" pitchFamily="18" charset="0"/>
              </a:rPr>
              <a:t>Explain that people have different religions and that’s ok</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7</a:t>
            </a:fld>
            <a:endParaRPr lang="en-US"/>
          </a:p>
        </p:txBody>
      </p:sp>
    </p:spTree>
    <p:extLst>
      <p:ext uri="{BB962C8B-B14F-4D97-AF65-F5344CB8AC3E}">
        <p14:creationId xmlns:p14="http://schemas.microsoft.com/office/powerpoint/2010/main" val="20554180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kern="1200" dirty="0">
                <a:solidFill>
                  <a:schemeClr val="tx1"/>
                </a:solidFill>
                <a:effectLst/>
                <a:latin typeface="Calibri" panose="020F0502020204030204" pitchFamily="34" charset="0"/>
                <a:ea typeface="+mn-ea"/>
                <a:cs typeface="Times New Roman" panose="02020603050405020304" pitchFamily="18" charset="0"/>
              </a:rPr>
              <a:t>Explain that if someone is trans it means that:</a:t>
            </a:r>
          </a:p>
          <a:p>
            <a:r>
              <a:rPr lang="en-GB" sz="1800" kern="1200" dirty="0">
                <a:solidFill>
                  <a:schemeClr val="tx1"/>
                </a:solidFill>
                <a:effectLst/>
                <a:latin typeface="Calibri" panose="020F0502020204030204" pitchFamily="34" charset="0"/>
                <a:ea typeface="+mn-ea"/>
                <a:cs typeface="Times New Roman" panose="02020603050405020304" pitchFamily="18" charset="0"/>
              </a:rPr>
              <a:t>For a trans boy, even through the doctors thought they were a girl when they were born, they grew up and said “I’m a boy”.</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Calibri" panose="020F0502020204030204" pitchFamily="34" charset="0"/>
                <a:ea typeface="+mn-ea"/>
                <a:cs typeface="Times New Roman" panose="02020603050405020304" pitchFamily="18" charset="0"/>
              </a:rPr>
              <a:t>For a trans girl, even through the doctors thought they were a boy when they were born, they grew up and said “I’m a girl”.</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Calibri" panose="020F0502020204030204" pitchFamily="34" charset="0"/>
                <a:ea typeface="+mn-ea"/>
                <a:cs typeface="Times New Roman" panose="02020603050405020304" pitchFamily="18" charset="0"/>
              </a:rPr>
              <a:t>For a non-binary person, the doctors would have either said “it’s a girl” or “it’s a boy” when they were born but actually they grew up and said “I’m not a boy and I’m not a girl, I’m non-binary”.</a:t>
            </a:r>
            <a:endParaRPr lang="en-GB" sz="1000" kern="1200" dirty="0">
              <a:solidFill>
                <a:schemeClr val="tx1"/>
              </a:solidFill>
              <a:effectLst/>
              <a:latin typeface="+mn-lt"/>
              <a:ea typeface="+mn-ea"/>
              <a:cs typeface="+mn-cs"/>
            </a:endParaRP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8</a:t>
            </a:fld>
            <a:endParaRPr lang="en-US"/>
          </a:p>
        </p:txBody>
      </p:sp>
    </p:spTree>
    <p:extLst>
      <p:ext uri="{BB962C8B-B14F-4D97-AF65-F5344CB8AC3E}">
        <p14:creationId xmlns:p14="http://schemas.microsoft.com/office/powerpoint/2010/main" val="24055854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kern="1200" dirty="0">
                <a:solidFill>
                  <a:schemeClr val="tx1"/>
                </a:solidFill>
                <a:effectLst/>
                <a:latin typeface="Calibri" panose="020F0502020204030204" pitchFamily="34" charset="0"/>
                <a:ea typeface="+mn-ea"/>
                <a:cs typeface="Times New Roman" panose="02020603050405020304" pitchFamily="18" charset="0"/>
              </a:rPr>
              <a:t>Explain what disabled means</a:t>
            </a:r>
            <a:endParaRPr lang="en-GB" sz="1000" kern="1200" dirty="0">
              <a:solidFill>
                <a:schemeClr val="tx1"/>
              </a:solidFill>
              <a:effectLst/>
              <a:latin typeface="+mn-lt"/>
              <a:ea typeface="+mn-ea"/>
              <a:cs typeface="+mn-cs"/>
            </a:endParaRP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9</a:t>
            </a:fld>
            <a:endParaRPr lang="en-US"/>
          </a:p>
        </p:txBody>
      </p:sp>
    </p:spTree>
    <p:extLst>
      <p:ext uri="{BB962C8B-B14F-4D97-AF65-F5344CB8AC3E}">
        <p14:creationId xmlns:p14="http://schemas.microsoft.com/office/powerpoint/2010/main" val="27045884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BDF3A28-B259-DC42-8C10-1F43EA05D7FC}" type="datetime1">
              <a:rPr lang="en-GB" smtClean="0"/>
              <a:t>28/09/2022</a:t>
            </a:fld>
            <a:endParaRPr lang="en-US"/>
          </a:p>
        </p:txBody>
      </p:sp>
      <p:sp>
        <p:nvSpPr>
          <p:cNvPr id="5" name="Footer Placeholder 4"/>
          <p:cNvSpPr>
            <a:spLocks noGrp="1"/>
          </p:cNvSpPr>
          <p:nvPr>
            <p:ph type="ftr" sz="quarter" idx="11"/>
          </p:nvPr>
        </p:nvSpPr>
        <p:spPr/>
        <p:txBody>
          <a:bodyPr/>
          <a:lstStyle/>
          <a:p>
            <a:r>
              <a:rPr lang="en-US"/>
              <a:t>Presentation name here</a:t>
            </a:r>
          </a:p>
        </p:txBody>
      </p:sp>
      <p:sp>
        <p:nvSpPr>
          <p:cNvPr id="6" name="Slide Number Placeholder 5"/>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1345784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A729C6-720C-CD4A-80B4-454A0ED44C0B}" type="datetime1">
              <a:rPr lang="en-GB" smtClean="0"/>
              <a:t>28/09/2022</a:t>
            </a:fld>
            <a:endParaRPr lang="en-US"/>
          </a:p>
        </p:txBody>
      </p:sp>
      <p:sp>
        <p:nvSpPr>
          <p:cNvPr id="5" name="Footer Placeholder 4"/>
          <p:cNvSpPr>
            <a:spLocks noGrp="1"/>
          </p:cNvSpPr>
          <p:nvPr>
            <p:ph type="ftr" sz="quarter" idx="11"/>
          </p:nvPr>
        </p:nvSpPr>
        <p:spPr/>
        <p:txBody>
          <a:bodyPr/>
          <a:lstStyle/>
          <a:p>
            <a:r>
              <a:rPr lang="en-US"/>
              <a:t>Presentation name here</a:t>
            </a:r>
          </a:p>
        </p:txBody>
      </p:sp>
      <p:sp>
        <p:nvSpPr>
          <p:cNvPr id="6" name="Slide Number Placeholder 5"/>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481328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781F29-62E0-D24B-95F3-AC826BB0C4B7}" type="datetime1">
              <a:rPr lang="en-GB" smtClean="0"/>
              <a:t>28/09/2022</a:t>
            </a:fld>
            <a:endParaRPr lang="en-US"/>
          </a:p>
        </p:txBody>
      </p:sp>
      <p:sp>
        <p:nvSpPr>
          <p:cNvPr id="5" name="Footer Placeholder 4"/>
          <p:cNvSpPr>
            <a:spLocks noGrp="1"/>
          </p:cNvSpPr>
          <p:nvPr>
            <p:ph type="ftr" sz="quarter" idx="11"/>
          </p:nvPr>
        </p:nvSpPr>
        <p:spPr/>
        <p:txBody>
          <a:bodyPr/>
          <a:lstStyle/>
          <a:p>
            <a:r>
              <a:rPr lang="en-US"/>
              <a:t>Presentation name here</a:t>
            </a:r>
          </a:p>
        </p:txBody>
      </p:sp>
      <p:sp>
        <p:nvSpPr>
          <p:cNvPr id="6" name="Slide Number Placeholder 5"/>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2558578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8E4B3A-F2EA-B846-BCE5-6613D2067B0F}" type="datetime1">
              <a:rPr lang="en-GB" smtClean="0"/>
              <a:t>28/09/2022</a:t>
            </a:fld>
            <a:endParaRPr lang="en-US"/>
          </a:p>
        </p:txBody>
      </p:sp>
      <p:sp>
        <p:nvSpPr>
          <p:cNvPr id="5" name="Footer Placeholder 4"/>
          <p:cNvSpPr>
            <a:spLocks noGrp="1"/>
          </p:cNvSpPr>
          <p:nvPr>
            <p:ph type="ftr" sz="quarter" idx="11"/>
          </p:nvPr>
        </p:nvSpPr>
        <p:spPr/>
        <p:txBody>
          <a:bodyPr/>
          <a:lstStyle/>
          <a:p>
            <a:r>
              <a:rPr lang="en-US"/>
              <a:t>Presentation name here</a:t>
            </a:r>
          </a:p>
        </p:txBody>
      </p:sp>
      <p:sp>
        <p:nvSpPr>
          <p:cNvPr id="6" name="Slide Number Placeholder 5"/>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117791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415AF7-02B2-284E-982F-99996CD86E97}" type="datetime1">
              <a:rPr lang="en-GB" smtClean="0"/>
              <a:t>28/09/2022</a:t>
            </a:fld>
            <a:endParaRPr lang="en-US"/>
          </a:p>
        </p:txBody>
      </p:sp>
      <p:sp>
        <p:nvSpPr>
          <p:cNvPr id="5" name="Footer Placeholder 4"/>
          <p:cNvSpPr>
            <a:spLocks noGrp="1"/>
          </p:cNvSpPr>
          <p:nvPr>
            <p:ph type="ftr" sz="quarter" idx="11"/>
          </p:nvPr>
        </p:nvSpPr>
        <p:spPr/>
        <p:txBody>
          <a:bodyPr/>
          <a:lstStyle/>
          <a:p>
            <a:r>
              <a:rPr lang="en-US"/>
              <a:t>Presentation name here</a:t>
            </a:r>
          </a:p>
        </p:txBody>
      </p:sp>
      <p:sp>
        <p:nvSpPr>
          <p:cNvPr id="6" name="Slide Number Placeholder 5"/>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2881065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AD8DF7B-F1BE-F642-9184-3ABB55409E15}" type="datetime1">
              <a:rPr lang="en-GB" smtClean="0"/>
              <a:t>28/09/2022</a:t>
            </a:fld>
            <a:endParaRPr lang="en-US"/>
          </a:p>
        </p:txBody>
      </p:sp>
      <p:sp>
        <p:nvSpPr>
          <p:cNvPr id="6" name="Footer Placeholder 5"/>
          <p:cNvSpPr>
            <a:spLocks noGrp="1"/>
          </p:cNvSpPr>
          <p:nvPr>
            <p:ph type="ftr" sz="quarter" idx="11"/>
          </p:nvPr>
        </p:nvSpPr>
        <p:spPr/>
        <p:txBody>
          <a:bodyPr/>
          <a:lstStyle/>
          <a:p>
            <a:r>
              <a:rPr lang="en-US"/>
              <a:t>Presentation name here</a:t>
            </a:r>
          </a:p>
        </p:txBody>
      </p:sp>
      <p:sp>
        <p:nvSpPr>
          <p:cNvPr id="7" name="Slide Number Placeholder 6"/>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4155004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78F669F-901A-0545-8E2D-3061FF532DF1}" type="datetime1">
              <a:rPr lang="en-GB" smtClean="0"/>
              <a:t>28/09/2022</a:t>
            </a:fld>
            <a:endParaRPr lang="en-US"/>
          </a:p>
        </p:txBody>
      </p:sp>
      <p:sp>
        <p:nvSpPr>
          <p:cNvPr id="8" name="Footer Placeholder 7"/>
          <p:cNvSpPr>
            <a:spLocks noGrp="1"/>
          </p:cNvSpPr>
          <p:nvPr>
            <p:ph type="ftr" sz="quarter" idx="11"/>
          </p:nvPr>
        </p:nvSpPr>
        <p:spPr/>
        <p:txBody>
          <a:bodyPr/>
          <a:lstStyle/>
          <a:p>
            <a:r>
              <a:rPr lang="en-US"/>
              <a:t>Presentation name here</a:t>
            </a:r>
          </a:p>
        </p:txBody>
      </p:sp>
      <p:sp>
        <p:nvSpPr>
          <p:cNvPr id="9" name="Slide Number Placeholder 8"/>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2800936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97D41A3-5C84-AE48-80D5-CECD255030C9}" type="datetime1">
              <a:rPr lang="en-GB" smtClean="0"/>
              <a:t>28/09/2022</a:t>
            </a:fld>
            <a:endParaRPr lang="en-US"/>
          </a:p>
        </p:txBody>
      </p:sp>
      <p:sp>
        <p:nvSpPr>
          <p:cNvPr id="4" name="Footer Placeholder 3"/>
          <p:cNvSpPr>
            <a:spLocks noGrp="1"/>
          </p:cNvSpPr>
          <p:nvPr>
            <p:ph type="ftr" sz="quarter" idx="11"/>
          </p:nvPr>
        </p:nvSpPr>
        <p:spPr/>
        <p:txBody>
          <a:bodyPr/>
          <a:lstStyle/>
          <a:p>
            <a:r>
              <a:rPr lang="en-US"/>
              <a:t>Presentation name here</a:t>
            </a:r>
          </a:p>
        </p:txBody>
      </p:sp>
      <p:sp>
        <p:nvSpPr>
          <p:cNvPr id="5" name="Slide Number Placeholder 4"/>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3571619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265686-31EB-BA46-AF93-7633D4C61FF4}" type="datetime1">
              <a:rPr lang="en-GB" smtClean="0"/>
              <a:t>28/09/2022</a:t>
            </a:fld>
            <a:endParaRPr lang="en-US"/>
          </a:p>
        </p:txBody>
      </p:sp>
      <p:sp>
        <p:nvSpPr>
          <p:cNvPr id="3" name="Footer Placeholder 2"/>
          <p:cNvSpPr>
            <a:spLocks noGrp="1"/>
          </p:cNvSpPr>
          <p:nvPr>
            <p:ph type="ftr" sz="quarter" idx="11"/>
          </p:nvPr>
        </p:nvSpPr>
        <p:spPr/>
        <p:txBody>
          <a:bodyPr/>
          <a:lstStyle/>
          <a:p>
            <a:r>
              <a:rPr lang="en-US"/>
              <a:t>Presentation name here</a:t>
            </a:r>
          </a:p>
        </p:txBody>
      </p:sp>
      <p:sp>
        <p:nvSpPr>
          <p:cNvPr id="4" name="Slide Number Placeholder 3"/>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4194621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4458FB5-4CE1-7A43-B078-AB770DC5DE95}" type="datetime1">
              <a:rPr lang="en-GB" smtClean="0"/>
              <a:t>28/09/2022</a:t>
            </a:fld>
            <a:endParaRPr lang="en-US"/>
          </a:p>
        </p:txBody>
      </p:sp>
      <p:sp>
        <p:nvSpPr>
          <p:cNvPr id="6" name="Footer Placeholder 5"/>
          <p:cNvSpPr>
            <a:spLocks noGrp="1"/>
          </p:cNvSpPr>
          <p:nvPr>
            <p:ph type="ftr" sz="quarter" idx="11"/>
          </p:nvPr>
        </p:nvSpPr>
        <p:spPr/>
        <p:txBody>
          <a:bodyPr/>
          <a:lstStyle/>
          <a:p>
            <a:r>
              <a:rPr lang="en-US"/>
              <a:t>Presentation name here</a:t>
            </a:r>
          </a:p>
        </p:txBody>
      </p:sp>
      <p:sp>
        <p:nvSpPr>
          <p:cNvPr id="7" name="Slide Number Placeholder 6"/>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2825688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FC52335-70CD-774C-B910-55CAAA9A0365}" type="datetime1">
              <a:rPr lang="en-GB" smtClean="0"/>
              <a:t>28/09/2022</a:t>
            </a:fld>
            <a:endParaRPr lang="en-US"/>
          </a:p>
        </p:txBody>
      </p:sp>
      <p:sp>
        <p:nvSpPr>
          <p:cNvPr id="6" name="Footer Placeholder 5"/>
          <p:cNvSpPr>
            <a:spLocks noGrp="1"/>
          </p:cNvSpPr>
          <p:nvPr>
            <p:ph type="ftr" sz="quarter" idx="11"/>
          </p:nvPr>
        </p:nvSpPr>
        <p:spPr/>
        <p:txBody>
          <a:bodyPr/>
          <a:lstStyle/>
          <a:p>
            <a:r>
              <a:rPr lang="en-US"/>
              <a:t>Presentation name here</a:t>
            </a:r>
          </a:p>
        </p:txBody>
      </p:sp>
      <p:sp>
        <p:nvSpPr>
          <p:cNvPr id="7" name="Slide Number Placeholder 6"/>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2461556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A5A77A-91C6-0946-A8E3-AA51554AE327}" type="datetime1">
              <a:rPr lang="en-GB" smtClean="0"/>
              <a:t>28/09/2022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Presentation name here</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0CF922-CD15-2B46-8BE2-C98E4FA1F969}" type="slidenum">
              <a:rPr lang="en-US" smtClean="0"/>
              <a:t>‹#›</a:t>
            </a:fld>
            <a:endParaRPr lang="en-US"/>
          </a:p>
        </p:txBody>
      </p:sp>
    </p:spTree>
    <p:extLst>
      <p:ext uri="{BB962C8B-B14F-4D97-AF65-F5344CB8AC3E}">
        <p14:creationId xmlns:p14="http://schemas.microsoft.com/office/powerpoint/2010/main" val="32527497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16175"/>
        </a:solidFill>
        <a:effectLst/>
      </p:bgPr>
    </p:bg>
    <p:spTree>
      <p:nvGrpSpPr>
        <p:cNvPr id="1" name=""/>
        <p:cNvGrpSpPr/>
        <p:nvPr/>
      </p:nvGrpSpPr>
      <p:grpSpPr>
        <a:xfrm>
          <a:off x="0" y="0"/>
          <a:ext cx="0" cy="0"/>
          <a:chOff x="0" y="0"/>
          <a:chExt cx="0" cy="0"/>
        </a:xfrm>
      </p:grpSpPr>
      <p:sp>
        <p:nvSpPr>
          <p:cNvPr id="123" name="Shape 123"/>
          <p:cNvSpPr/>
          <p:nvPr/>
        </p:nvSpPr>
        <p:spPr>
          <a:xfrm>
            <a:off x="288991" y="940459"/>
            <a:ext cx="8566019" cy="5055230"/>
          </a:xfrm>
          <a:prstGeom prst="rect">
            <a:avLst/>
          </a:prstGeom>
          <a:ln w="12700">
            <a:miter lim="400000"/>
          </a:ln>
          <a:extLst>
            <a:ext uri="{C572A759-6A51-4108-AA02-DFA0A04FC94B}">
              <ma14:wrappingTextBoxFlag xmlns="" xmlns:ma14="http://schemas.microsoft.com/office/mac/drawingml/2011/main" val="1"/>
            </a:ext>
          </a:extLst>
        </p:spPr>
        <p:txBody>
          <a:bodyPr wrap="square" lIns="34289" rIns="34289">
            <a:spAutoFit/>
          </a:bodyPr>
          <a:lstStyle/>
          <a:p>
            <a:r>
              <a:rPr lang="en-GB" sz="2700" b="1" dirty="0">
                <a:solidFill>
                  <a:schemeClr val="bg1"/>
                </a:solidFill>
                <a:latin typeface="Arial" panose="020B0604020202020204" pitchFamily="34" charset="0"/>
                <a:cs typeface="Arial" panose="020B0604020202020204" pitchFamily="34" charset="0"/>
              </a:rPr>
              <a:t>PowerPoint template for the 2020 Anti-Bullying Week Assembly for:</a:t>
            </a:r>
          </a:p>
          <a:p>
            <a:endParaRPr lang="en-GB" sz="1500" dirty="0">
              <a:solidFill>
                <a:schemeClr val="bg1"/>
              </a:solidFill>
              <a:latin typeface="Arial" panose="020B0604020202020204" pitchFamily="34" charset="0"/>
              <a:cs typeface="Arial" panose="020B0604020202020204" pitchFamily="34" charset="0"/>
            </a:endParaRPr>
          </a:p>
          <a:p>
            <a:pPr marL="257175" indent="-257175">
              <a:buFont typeface="Arial" panose="020B0604020202020204" pitchFamily="34" charset="0"/>
              <a:buChar char="•"/>
            </a:pPr>
            <a:r>
              <a:rPr lang="en-US" sz="1200" dirty="0">
                <a:solidFill>
                  <a:schemeClr val="bg1"/>
                </a:solidFill>
                <a:latin typeface="Arial" panose="020B0604020202020204" pitchFamily="34" charset="0"/>
                <a:cs typeface="Arial" panose="020B0604020202020204" pitchFamily="34" charset="0"/>
              </a:rPr>
              <a:t>Learners with SEND/ALN/ASN – version 2</a:t>
            </a:r>
          </a:p>
          <a:p>
            <a:endParaRPr lang="en-US" sz="1500" dirty="0">
              <a:solidFill>
                <a:schemeClr val="bg1"/>
              </a:solidFill>
              <a:latin typeface="Arial" panose="020B0604020202020204" pitchFamily="34" charset="0"/>
              <a:cs typeface="Arial" panose="020B0604020202020204" pitchFamily="34" charset="0"/>
            </a:endParaRPr>
          </a:p>
          <a:p>
            <a:r>
              <a:rPr lang="en-GB" sz="1050" dirty="0">
                <a:solidFill>
                  <a:schemeClr val="bg1"/>
                </a:solidFill>
                <a:latin typeface="Arial" panose="020B0604020202020204" pitchFamily="34" charset="0"/>
                <a:cs typeface="Arial" panose="020B0604020202020204" pitchFamily="34" charset="0"/>
              </a:rPr>
              <a:t>We know that good teaching is tailored to meet the needs of the children or young people in each individual class. </a:t>
            </a:r>
            <a:r>
              <a:rPr lang="en-US" sz="1050" dirty="0">
                <a:solidFill>
                  <a:schemeClr val="bg1"/>
                </a:solidFill>
                <a:latin typeface="Arial" panose="020B0604020202020204" pitchFamily="34" charset="0"/>
                <a:cs typeface="Arial" panose="020B0604020202020204" pitchFamily="34" charset="0"/>
              </a:rPr>
              <a:t>That’s why we’ve created this editable PowerPoint template – feel free to adapt it to suit your teaching context or to add your school or college slide template to the background.</a:t>
            </a:r>
          </a:p>
          <a:p>
            <a:endParaRPr lang="en-US" sz="1500" dirty="0">
              <a:solidFill>
                <a:schemeClr val="bg1"/>
              </a:solidFill>
              <a:latin typeface="Arial" panose="020B0604020202020204" pitchFamily="34" charset="0"/>
              <a:cs typeface="Arial" panose="020B0604020202020204" pitchFamily="34" charset="0"/>
            </a:endParaRPr>
          </a:p>
          <a:p>
            <a:r>
              <a:rPr lang="en-US" sz="1050" b="1" dirty="0">
                <a:solidFill>
                  <a:schemeClr val="bg1"/>
                </a:solidFill>
                <a:latin typeface="Arial" panose="020B0604020202020204" pitchFamily="34" charset="0"/>
                <a:cs typeface="Arial" panose="020B0604020202020204" pitchFamily="34" charset="0"/>
              </a:rPr>
              <a:t>Who are Stonewall?</a:t>
            </a:r>
          </a:p>
          <a:p>
            <a:r>
              <a:rPr lang="en-GB" sz="1050" dirty="0">
                <a:solidFill>
                  <a:schemeClr val="bg1"/>
                </a:solidFill>
                <a:latin typeface="Arial" panose="020B0604020202020204" pitchFamily="34" charset="0"/>
                <a:cs typeface="Arial" panose="020B0604020202020204" pitchFamily="34" charset="0"/>
              </a:rPr>
              <a:t>This resource is produced by Stonewall, a UK-based charity that stands for the freedom, equity and potential of all lesbian, gay, bi, trans, queer, questioning and ace (LGBTQ+) people. At Stonewall, we imagine a world where LGBTQ+ people everywhere can live our lives to the full. Founded in London in 1989, we now work in each nation of the UK and have established partnerships across the globe. Over the last three decades, we have created transformative change in the lives of LGBTQ+ people in the UK, helping win equal rights around marriage, having children and inclusive education.</a:t>
            </a:r>
          </a:p>
          <a:p>
            <a:endParaRPr lang="en-GB" sz="1050" dirty="0">
              <a:solidFill>
                <a:schemeClr val="bg1"/>
              </a:solidFill>
              <a:latin typeface="Arial" panose="020B0604020202020204" pitchFamily="34" charset="0"/>
              <a:cs typeface="Arial" panose="020B0604020202020204" pitchFamily="34" charset="0"/>
            </a:endParaRPr>
          </a:p>
          <a:p>
            <a:r>
              <a:rPr lang="en-GB" sz="1050" dirty="0">
                <a:solidFill>
                  <a:schemeClr val="bg1"/>
                </a:solidFill>
                <a:latin typeface="Arial" panose="020B0604020202020204" pitchFamily="34" charset="0"/>
                <a:cs typeface="Arial" panose="020B0604020202020204" pitchFamily="34" charset="0"/>
              </a:rPr>
              <a:t>Our campaigns drive positive change for our communities, and our sustained change and empowerment programmes ensure that LGBTQ+ people can thrive throughout our lives. We make sure that the world hears and learns from our communities, and our work is grounded in evidence and expertise.</a:t>
            </a:r>
          </a:p>
          <a:p>
            <a:endParaRPr lang="en-GB" sz="1050" dirty="0">
              <a:solidFill>
                <a:schemeClr val="bg1"/>
              </a:solidFill>
              <a:latin typeface="Arial" panose="020B0604020202020204" pitchFamily="34" charset="0"/>
              <a:cs typeface="Arial" panose="020B0604020202020204" pitchFamily="34" charset="0"/>
            </a:endParaRPr>
          </a:p>
          <a:p>
            <a:r>
              <a:rPr lang="en-GB" sz="1050" dirty="0">
                <a:solidFill>
                  <a:schemeClr val="bg1"/>
                </a:solidFill>
                <a:latin typeface="Arial" panose="020B0604020202020204" pitchFamily="34" charset="0"/>
                <a:cs typeface="Arial" panose="020B0604020202020204" pitchFamily="34" charset="0"/>
              </a:rPr>
              <a:t>Stonewall is proud to provide information, support and guidance on LGBTQ+ inclusion; working towards a world where we’re all free to be. This does not constitute legal advice, and is not intended to be a substitute for legal counsel on any subject matter. To find out more about our work, visit us at www.stonewall.org.uk.   </a:t>
            </a:r>
          </a:p>
          <a:p>
            <a:endParaRPr lang="en-GB" sz="1050" dirty="0">
              <a:solidFill>
                <a:schemeClr val="bg1"/>
              </a:solidFill>
              <a:latin typeface="Arial" panose="020B0604020202020204" pitchFamily="34" charset="0"/>
              <a:cs typeface="Arial" panose="020B0604020202020204" pitchFamily="34" charset="0"/>
            </a:endParaRPr>
          </a:p>
          <a:p>
            <a:r>
              <a:rPr lang="en-GB" sz="1050" dirty="0">
                <a:solidFill>
                  <a:schemeClr val="bg1"/>
                </a:solidFill>
                <a:latin typeface="Arial" panose="020B0604020202020204" pitchFamily="34" charset="0"/>
                <a:cs typeface="Arial" panose="020B0604020202020204" pitchFamily="34" charset="0"/>
              </a:rPr>
              <a:t>Registered Charity No 1101255 (England and Wales) and SC039681 (Scotland)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D759920-2EE5-42D6-8CB3-31C48703FBAD}"/>
              </a:ext>
            </a:extLst>
          </p:cNvPr>
          <p:cNvSpPr txBox="1"/>
          <p:nvPr/>
        </p:nvSpPr>
        <p:spPr>
          <a:xfrm>
            <a:off x="1094509" y="1889918"/>
            <a:ext cx="7529319" cy="2554545"/>
          </a:xfrm>
          <a:prstGeom prst="rect">
            <a:avLst/>
          </a:prstGeom>
          <a:noFill/>
        </p:spPr>
        <p:txBody>
          <a:bodyPr wrap="square" rtlCol="0">
            <a:spAutoFit/>
          </a:bodyPr>
          <a:lstStyle/>
          <a:p>
            <a:r>
              <a:rPr lang="en-GB" sz="3200" dirty="0">
                <a:latin typeface="Arial" panose="020B0604020202020204" pitchFamily="34" charset="0"/>
                <a:cs typeface="Arial" panose="020B0604020202020204" pitchFamily="34" charset="0"/>
              </a:rPr>
              <a:t>We are all different. </a:t>
            </a:r>
          </a:p>
          <a:p>
            <a:endParaRPr lang="en-GB" sz="3200" dirty="0">
              <a:latin typeface="Arial" panose="020B0604020202020204" pitchFamily="34" charset="0"/>
              <a:cs typeface="Arial" panose="020B0604020202020204" pitchFamily="34" charset="0"/>
            </a:endParaRPr>
          </a:p>
          <a:p>
            <a:r>
              <a:rPr lang="en-GB" sz="3200" dirty="0">
                <a:latin typeface="Arial" panose="020B0604020202020204" pitchFamily="34" charset="0"/>
                <a:cs typeface="Arial" panose="020B0604020202020204" pitchFamily="34" charset="0"/>
              </a:rPr>
              <a:t>Being different is ok.</a:t>
            </a:r>
          </a:p>
          <a:p>
            <a:endParaRPr lang="en-GB" sz="3200" dirty="0">
              <a:latin typeface="Arial" panose="020B0604020202020204" pitchFamily="34" charset="0"/>
              <a:cs typeface="Arial" panose="020B0604020202020204" pitchFamily="34" charset="0"/>
            </a:endParaRPr>
          </a:p>
          <a:p>
            <a:r>
              <a:rPr lang="en-GB" sz="3200" dirty="0">
                <a:latin typeface="Arial" panose="020B0604020202020204" pitchFamily="34" charset="0"/>
                <a:cs typeface="Arial" panose="020B0604020202020204" pitchFamily="34" charset="0"/>
              </a:rPr>
              <a:t>Bullying is not ok.</a:t>
            </a:r>
          </a:p>
        </p:txBody>
      </p:sp>
      <p:pic>
        <p:nvPicPr>
          <p:cNvPr id="2" name="Picture 2" descr="MENTOR RESOURCES: Fun Activities to Teach Children Decision-Making Skills –  COACH Kids">
            <a:extLst>
              <a:ext uri="{FF2B5EF4-FFF2-40B4-BE49-F238E27FC236}">
                <a16:creationId xmlns:a16="http://schemas.microsoft.com/office/drawing/2014/main" id="{7F0CBCC4-CCEB-4E50-9093-CD5B44B1E850}"/>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4984575" y="1964612"/>
            <a:ext cx="3860987" cy="22059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24181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D759920-2EE5-42D6-8CB3-31C48703FBAD}"/>
              </a:ext>
            </a:extLst>
          </p:cNvPr>
          <p:cNvSpPr txBox="1"/>
          <p:nvPr/>
        </p:nvSpPr>
        <p:spPr>
          <a:xfrm>
            <a:off x="942316" y="1491895"/>
            <a:ext cx="7914346" cy="707886"/>
          </a:xfrm>
          <a:prstGeom prst="rect">
            <a:avLst/>
          </a:prstGeom>
          <a:noFill/>
        </p:spPr>
        <p:txBody>
          <a:bodyPr wrap="none" rtlCol="0">
            <a:spAutoFit/>
          </a:bodyPr>
          <a:lstStyle/>
          <a:p>
            <a:r>
              <a:rPr lang="en-GB" sz="4000" dirty="0">
                <a:latin typeface="Arial" panose="020B0604020202020204" pitchFamily="34" charset="0"/>
                <a:cs typeface="Arial" panose="020B0604020202020204" pitchFamily="34" charset="0"/>
              </a:rPr>
              <a:t>What can you do about bullying?</a:t>
            </a:r>
          </a:p>
        </p:txBody>
      </p:sp>
      <p:sp>
        <p:nvSpPr>
          <p:cNvPr id="2" name="TextBox 1">
            <a:extLst>
              <a:ext uri="{FF2B5EF4-FFF2-40B4-BE49-F238E27FC236}">
                <a16:creationId xmlns:a16="http://schemas.microsoft.com/office/drawing/2014/main" id="{DCDD687B-467A-42E1-B46C-5BE3A5BADB46}"/>
              </a:ext>
            </a:extLst>
          </p:cNvPr>
          <p:cNvSpPr txBox="1"/>
          <p:nvPr/>
        </p:nvSpPr>
        <p:spPr>
          <a:xfrm>
            <a:off x="4395706" y="2694902"/>
            <a:ext cx="4460956" cy="584775"/>
          </a:xfrm>
          <a:prstGeom prst="rect">
            <a:avLst/>
          </a:prstGeom>
          <a:noFill/>
        </p:spPr>
        <p:txBody>
          <a:bodyPr wrap="square" rtlCol="0">
            <a:spAutoFit/>
          </a:bodyPr>
          <a:lstStyle/>
          <a:p>
            <a:r>
              <a:rPr lang="en-GB" sz="3200" dirty="0">
                <a:latin typeface="Arial" panose="020B0604020202020204" pitchFamily="34" charset="0"/>
                <a:cs typeface="Arial" panose="020B0604020202020204" pitchFamily="34" charset="0"/>
              </a:rPr>
              <a:t>Be kind to people.</a:t>
            </a:r>
          </a:p>
        </p:txBody>
      </p:sp>
      <p:pic>
        <p:nvPicPr>
          <p:cNvPr id="2050" name="Picture 2" descr="Thumbs up for GDPR! | Norfolk Chambers of Commerce">
            <a:extLst>
              <a:ext uri="{FF2B5EF4-FFF2-40B4-BE49-F238E27FC236}">
                <a16:creationId xmlns:a16="http://schemas.microsoft.com/office/drawing/2014/main" id="{A2EC0491-23C3-426F-8F2E-CFB4365DFB9C}"/>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907262" y="2351809"/>
            <a:ext cx="3488444" cy="26163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17683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D759920-2EE5-42D6-8CB3-31C48703FBAD}"/>
              </a:ext>
            </a:extLst>
          </p:cNvPr>
          <p:cNvSpPr txBox="1"/>
          <p:nvPr/>
        </p:nvSpPr>
        <p:spPr>
          <a:xfrm>
            <a:off x="942316" y="1491895"/>
            <a:ext cx="7914346" cy="707886"/>
          </a:xfrm>
          <a:prstGeom prst="rect">
            <a:avLst/>
          </a:prstGeom>
          <a:noFill/>
        </p:spPr>
        <p:txBody>
          <a:bodyPr wrap="none" rtlCol="0">
            <a:spAutoFit/>
          </a:bodyPr>
          <a:lstStyle/>
          <a:p>
            <a:r>
              <a:rPr lang="en-GB" sz="4000" dirty="0">
                <a:latin typeface="Arial" panose="020B0604020202020204" pitchFamily="34" charset="0"/>
                <a:cs typeface="Arial" panose="020B0604020202020204" pitchFamily="34" charset="0"/>
              </a:rPr>
              <a:t>What can you do about bullying?</a:t>
            </a:r>
          </a:p>
        </p:txBody>
      </p:sp>
      <p:sp>
        <p:nvSpPr>
          <p:cNvPr id="2" name="TextBox 1">
            <a:extLst>
              <a:ext uri="{FF2B5EF4-FFF2-40B4-BE49-F238E27FC236}">
                <a16:creationId xmlns:a16="http://schemas.microsoft.com/office/drawing/2014/main" id="{DCDD687B-467A-42E1-B46C-5BE3A5BADB46}"/>
              </a:ext>
            </a:extLst>
          </p:cNvPr>
          <p:cNvSpPr txBox="1"/>
          <p:nvPr/>
        </p:nvSpPr>
        <p:spPr>
          <a:xfrm>
            <a:off x="4395706" y="2334225"/>
            <a:ext cx="4460956" cy="3046988"/>
          </a:xfrm>
          <a:prstGeom prst="rect">
            <a:avLst/>
          </a:prstGeom>
          <a:noFill/>
        </p:spPr>
        <p:txBody>
          <a:bodyPr wrap="square" rtlCol="0">
            <a:spAutoFit/>
          </a:bodyPr>
          <a:lstStyle/>
          <a:p>
            <a:pPr marL="571500" indent="-571500">
              <a:buFont typeface="Arial" panose="020B0604020202020204" pitchFamily="34" charset="0"/>
              <a:buChar char="•"/>
            </a:pPr>
            <a:r>
              <a:rPr lang="en-GB" sz="3200" dirty="0">
                <a:latin typeface="Arial" panose="020B0604020202020204" pitchFamily="34" charset="0"/>
                <a:cs typeface="Arial" panose="020B0604020202020204" pitchFamily="34" charset="0"/>
              </a:rPr>
              <a:t>If someone is bullying you it is not OK. </a:t>
            </a:r>
          </a:p>
          <a:p>
            <a:pPr marL="571500" indent="-571500">
              <a:buFont typeface="Arial" panose="020B0604020202020204" pitchFamily="34" charset="0"/>
              <a:buChar char="•"/>
            </a:pPr>
            <a:r>
              <a:rPr lang="en-GB" sz="3200" dirty="0">
                <a:latin typeface="Arial" panose="020B0604020202020204" pitchFamily="34" charset="0"/>
                <a:cs typeface="Arial" panose="020B0604020202020204" pitchFamily="34" charset="0"/>
              </a:rPr>
              <a:t>Tell them to stop.</a:t>
            </a:r>
          </a:p>
          <a:p>
            <a:pPr marL="571500" indent="-571500">
              <a:buFont typeface="Arial" panose="020B0604020202020204" pitchFamily="34" charset="0"/>
              <a:buChar char="•"/>
            </a:pPr>
            <a:r>
              <a:rPr lang="en-GB" sz="3200" dirty="0">
                <a:latin typeface="Arial" panose="020B0604020202020204" pitchFamily="34" charset="0"/>
                <a:cs typeface="Arial" panose="020B0604020202020204" pitchFamily="34" charset="0"/>
              </a:rPr>
              <a:t>Tell an adult if you are being bullied.</a:t>
            </a:r>
          </a:p>
        </p:txBody>
      </p:sp>
      <p:pic>
        <p:nvPicPr>
          <p:cNvPr id="2050" name="Picture 2" descr="Thumbs up for GDPR! | Norfolk Chambers of Commerce">
            <a:extLst>
              <a:ext uri="{FF2B5EF4-FFF2-40B4-BE49-F238E27FC236}">
                <a16:creationId xmlns:a16="http://schemas.microsoft.com/office/drawing/2014/main" id="{A2EC0491-23C3-426F-8F2E-CFB4365DFB9C}"/>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907262" y="2351809"/>
            <a:ext cx="3488444" cy="26163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48428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D759920-2EE5-42D6-8CB3-31C48703FBAD}"/>
              </a:ext>
            </a:extLst>
          </p:cNvPr>
          <p:cNvSpPr txBox="1"/>
          <p:nvPr/>
        </p:nvSpPr>
        <p:spPr>
          <a:xfrm>
            <a:off x="942316" y="1491895"/>
            <a:ext cx="7914346" cy="707886"/>
          </a:xfrm>
          <a:prstGeom prst="rect">
            <a:avLst/>
          </a:prstGeom>
          <a:noFill/>
        </p:spPr>
        <p:txBody>
          <a:bodyPr wrap="none" rtlCol="0">
            <a:spAutoFit/>
          </a:bodyPr>
          <a:lstStyle/>
          <a:p>
            <a:r>
              <a:rPr lang="en-GB" sz="4000" dirty="0">
                <a:latin typeface="Arial" panose="020B0604020202020204" pitchFamily="34" charset="0"/>
                <a:cs typeface="Arial" panose="020B0604020202020204" pitchFamily="34" charset="0"/>
              </a:rPr>
              <a:t>What can you do about bullying?</a:t>
            </a:r>
          </a:p>
        </p:txBody>
      </p:sp>
      <p:sp>
        <p:nvSpPr>
          <p:cNvPr id="2" name="TextBox 1">
            <a:extLst>
              <a:ext uri="{FF2B5EF4-FFF2-40B4-BE49-F238E27FC236}">
                <a16:creationId xmlns:a16="http://schemas.microsoft.com/office/drawing/2014/main" id="{DCDD687B-467A-42E1-B46C-5BE3A5BADB46}"/>
              </a:ext>
            </a:extLst>
          </p:cNvPr>
          <p:cNvSpPr txBox="1"/>
          <p:nvPr/>
        </p:nvSpPr>
        <p:spPr>
          <a:xfrm>
            <a:off x="4395706" y="2334225"/>
            <a:ext cx="4460956" cy="3046988"/>
          </a:xfrm>
          <a:prstGeom prst="rect">
            <a:avLst/>
          </a:prstGeom>
          <a:noFill/>
        </p:spPr>
        <p:txBody>
          <a:bodyPr wrap="square" rtlCol="0">
            <a:spAutoFit/>
          </a:bodyPr>
          <a:lstStyle/>
          <a:p>
            <a:pPr marL="457200" indent="-457200">
              <a:buFont typeface="Arial" panose="020B0604020202020204" pitchFamily="34" charset="0"/>
              <a:buChar char="•"/>
            </a:pPr>
            <a:r>
              <a:rPr lang="en-GB" sz="3200" dirty="0">
                <a:latin typeface="Arial" panose="020B0604020202020204" pitchFamily="34" charset="0"/>
                <a:cs typeface="Arial" panose="020B0604020202020204" pitchFamily="34" charset="0"/>
              </a:rPr>
              <a:t>If someone is being a bully, tell them to stop.</a:t>
            </a:r>
          </a:p>
          <a:p>
            <a:pPr marL="457200" indent="-457200">
              <a:buFont typeface="Arial" panose="020B0604020202020204" pitchFamily="34" charset="0"/>
              <a:buChar char="•"/>
            </a:pPr>
            <a:r>
              <a:rPr lang="en-GB" sz="3200" dirty="0">
                <a:latin typeface="Arial" panose="020B0604020202020204" pitchFamily="34" charset="0"/>
                <a:cs typeface="Arial" panose="020B0604020202020204" pitchFamily="34" charset="0"/>
              </a:rPr>
              <a:t>Tell an adult if someone is being bullied.</a:t>
            </a:r>
          </a:p>
        </p:txBody>
      </p:sp>
      <p:pic>
        <p:nvPicPr>
          <p:cNvPr id="2050" name="Picture 2" descr="Thumbs up for GDPR! | Norfolk Chambers of Commerce">
            <a:extLst>
              <a:ext uri="{FF2B5EF4-FFF2-40B4-BE49-F238E27FC236}">
                <a16:creationId xmlns:a16="http://schemas.microsoft.com/office/drawing/2014/main" id="{A2EC0491-23C3-426F-8F2E-CFB4365DFB9C}"/>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907262" y="2351809"/>
            <a:ext cx="3488444" cy="26163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166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D759920-2EE5-42D6-8CB3-31C48703FBAD}"/>
              </a:ext>
            </a:extLst>
          </p:cNvPr>
          <p:cNvSpPr txBox="1"/>
          <p:nvPr/>
        </p:nvSpPr>
        <p:spPr>
          <a:xfrm>
            <a:off x="2540833" y="1439719"/>
            <a:ext cx="4062331" cy="707886"/>
          </a:xfrm>
          <a:prstGeom prst="rect">
            <a:avLst/>
          </a:prstGeom>
          <a:noFill/>
        </p:spPr>
        <p:txBody>
          <a:bodyPr wrap="none" rtlCol="0">
            <a:spAutoFit/>
          </a:bodyPr>
          <a:lstStyle/>
          <a:p>
            <a:r>
              <a:rPr lang="en-GB" sz="4000" dirty="0">
                <a:latin typeface="Arial" panose="020B0604020202020204" pitchFamily="34" charset="0"/>
                <a:cs typeface="Arial" panose="020B0604020202020204" pitchFamily="34" charset="0"/>
              </a:rPr>
              <a:t>What is bullying?</a:t>
            </a:r>
          </a:p>
        </p:txBody>
      </p:sp>
      <p:pic>
        <p:nvPicPr>
          <p:cNvPr id="1026" name="Picture 2" descr="The Long-Lasting Effects of Bullying">
            <a:extLst>
              <a:ext uri="{FF2B5EF4-FFF2-40B4-BE49-F238E27FC236}">
                <a16:creationId xmlns:a16="http://schemas.microsoft.com/office/drawing/2014/main" id="{668525F3-DAE2-46F5-9F34-0B22D120EB2A}"/>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2190748" y="2200090"/>
            <a:ext cx="4762500" cy="3333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6199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D759920-2EE5-42D6-8CB3-31C48703FBAD}"/>
              </a:ext>
            </a:extLst>
          </p:cNvPr>
          <p:cNvSpPr txBox="1"/>
          <p:nvPr/>
        </p:nvSpPr>
        <p:spPr>
          <a:xfrm>
            <a:off x="2540833" y="1439719"/>
            <a:ext cx="4062331" cy="707886"/>
          </a:xfrm>
          <a:prstGeom prst="rect">
            <a:avLst/>
          </a:prstGeom>
          <a:noFill/>
        </p:spPr>
        <p:txBody>
          <a:bodyPr wrap="none" rtlCol="0">
            <a:spAutoFit/>
          </a:bodyPr>
          <a:lstStyle/>
          <a:p>
            <a:r>
              <a:rPr lang="en-GB" sz="4000" dirty="0">
                <a:latin typeface="Arial" panose="020B0604020202020204" pitchFamily="34" charset="0"/>
                <a:cs typeface="Arial" panose="020B0604020202020204" pitchFamily="34" charset="0"/>
              </a:rPr>
              <a:t>What is bullying?</a:t>
            </a:r>
          </a:p>
        </p:txBody>
      </p:sp>
      <p:pic>
        <p:nvPicPr>
          <p:cNvPr id="1026" name="Picture 2" descr="The Long-Lasting Effects of Bullying">
            <a:extLst>
              <a:ext uri="{FF2B5EF4-FFF2-40B4-BE49-F238E27FC236}">
                <a16:creationId xmlns:a16="http://schemas.microsoft.com/office/drawing/2014/main" id="{668525F3-DAE2-46F5-9F34-0B22D120EB2A}"/>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514348" y="2200090"/>
            <a:ext cx="4762500" cy="333375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ECA8350D-3F08-41B6-B12A-FC22D71FCA6B}"/>
              </a:ext>
            </a:extLst>
          </p:cNvPr>
          <p:cNvSpPr txBox="1"/>
          <p:nvPr/>
        </p:nvSpPr>
        <p:spPr>
          <a:xfrm>
            <a:off x="5439977" y="2138349"/>
            <a:ext cx="2951018" cy="2793842"/>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GB" sz="2400" dirty="0">
                <a:latin typeface="Arial" panose="020B0604020202020204" pitchFamily="34" charset="0"/>
                <a:cs typeface="Arial" panose="020B0604020202020204" pitchFamily="34" charset="0"/>
              </a:rPr>
              <a:t>Being unkind on purpose</a:t>
            </a:r>
          </a:p>
          <a:p>
            <a:pPr marL="285750" indent="-285750">
              <a:lnSpc>
                <a:spcPct val="150000"/>
              </a:lnSpc>
              <a:buFont typeface="Arial" panose="020B0604020202020204" pitchFamily="34" charset="0"/>
              <a:buChar char="•"/>
            </a:pPr>
            <a:r>
              <a:rPr lang="en-GB" sz="2400" dirty="0">
                <a:latin typeface="Arial" panose="020B0604020202020204" pitchFamily="34" charset="0"/>
                <a:cs typeface="Arial" panose="020B0604020202020204" pitchFamily="34" charset="0"/>
              </a:rPr>
              <a:t>Being unkind to the same person lots of times</a:t>
            </a:r>
          </a:p>
        </p:txBody>
      </p:sp>
    </p:spTree>
    <p:extLst>
      <p:ext uri="{BB962C8B-B14F-4D97-AF65-F5344CB8AC3E}">
        <p14:creationId xmlns:p14="http://schemas.microsoft.com/office/powerpoint/2010/main" val="18994899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D759920-2EE5-42D6-8CB3-31C48703FBAD}"/>
              </a:ext>
            </a:extLst>
          </p:cNvPr>
          <p:cNvSpPr txBox="1"/>
          <p:nvPr/>
        </p:nvSpPr>
        <p:spPr>
          <a:xfrm>
            <a:off x="4920941" y="1915157"/>
            <a:ext cx="3702887" cy="3539430"/>
          </a:xfrm>
          <a:prstGeom prst="rect">
            <a:avLst/>
          </a:prstGeom>
          <a:noFill/>
        </p:spPr>
        <p:txBody>
          <a:bodyPr wrap="square" rtlCol="0">
            <a:spAutoFit/>
          </a:bodyPr>
          <a:lstStyle/>
          <a:p>
            <a:r>
              <a:rPr lang="en-GB" sz="3200" dirty="0">
                <a:latin typeface="Arial" panose="020B0604020202020204" pitchFamily="34" charset="0"/>
                <a:cs typeface="Arial" panose="020B0604020202020204" pitchFamily="34" charset="0"/>
              </a:rPr>
              <a:t>Sometimes people are bullied because of the colour of their skin.</a:t>
            </a:r>
          </a:p>
          <a:p>
            <a:endParaRPr lang="en-GB" sz="3200" dirty="0">
              <a:latin typeface="Arial" panose="020B0604020202020204" pitchFamily="34" charset="0"/>
              <a:cs typeface="Arial" panose="020B0604020202020204" pitchFamily="34" charset="0"/>
            </a:endParaRPr>
          </a:p>
          <a:p>
            <a:r>
              <a:rPr lang="en-GB" sz="3200" dirty="0">
                <a:latin typeface="Arial" panose="020B0604020202020204" pitchFamily="34" charset="0"/>
                <a:cs typeface="Arial" panose="020B0604020202020204" pitchFamily="34" charset="0"/>
              </a:rPr>
              <a:t>This is called racism.</a:t>
            </a:r>
          </a:p>
        </p:txBody>
      </p:sp>
      <p:pic>
        <p:nvPicPr>
          <p:cNvPr id="2" name="Picture 2" descr="Sad boy on phone | Be The Voice">
            <a:extLst>
              <a:ext uri="{FF2B5EF4-FFF2-40B4-BE49-F238E27FC236}">
                <a16:creationId xmlns:a16="http://schemas.microsoft.com/office/drawing/2014/main" id="{D8B67862-3827-4A8E-A7C2-3C7A33BB662A}"/>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820954" y="1938762"/>
            <a:ext cx="4026205" cy="34922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03063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D759920-2EE5-42D6-8CB3-31C48703FBAD}"/>
              </a:ext>
            </a:extLst>
          </p:cNvPr>
          <p:cNvSpPr txBox="1"/>
          <p:nvPr/>
        </p:nvSpPr>
        <p:spPr>
          <a:xfrm>
            <a:off x="4920941" y="1889918"/>
            <a:ext cx="3702887" cy="4031873"/>
          </a:xfrm>
          <a:prstGeom prst="rect">
            <a:avLst/>
          </a:prstGeom>
          <a:noFill/>
        </p:spPr>
        <p:txBody>
          <a:bodyPr wrap="square" rtlCol="0">
            <a:spAutoFit/>
          </a:bodyPr>
          <a:lstStyle/>
          <a:p>
            <a:r>
              <a:rPr lang="en-GB" sz="3200" dirty="0">
                <a:latin typeface="Arial" panose="020B0604020202020204" pitchFamily="34" charset="0"/>
                <a:cs typeface="Arial" panose="020B0604020202020204" pitchFamily="34" charset="0"/>
              </a:rPr>
              <a:t>Sometimes people are bullied because they are lesbian, gay or bi.</a:t>
            </a:r>
          </a:p>
          <a:p>
            <a:endParaRPr lang="en-GB" sz="3200" dirty="0">
              <a:latin typeface="Arial" panose="020B0604020202020204" pitchFamily="34" charset="0"/>
              <a:cs typeface="Arial" panose="020B0604020202020204" pitchFamily="34" charset="0"/>
            </a:endParaRPr>
          </a:p>
          <a:p>
            <a:r>
              <a:rPr lang="en-GB" sz="3200" dirty="0">
                <a:latin typeface="Arial" panose="020B0604020202020204" pitchFamily="34" charset="0"/>
                <a:cs typeface="Arial" panose="020B0604020202020204" pitchFamily="34" charset="0"/>
              </a:rPr>
              <a:t>This is called  homophobia and biphobia.</a:t>
            </a:r>
          </a:p>
        </p:txBody>
      </p:sp>
      <p:pic>
        <p:nvPicPr>
          <p:cNvPr id="2052" name="Picture 4" descr="Women Sitting on Floor and Holding Hands">
            <a:extLst>
              <a:ext uri="{FF2B5EF4-FFF2-40B4-BE49-F238E27FC236}">
                <a16:creationId xmlns:a16="http://schemas.microsoft.com/office/drawing/2014/main" id="{BF9238C3-4AB6-4D9F-B68C-7F0DE7D40FAE}"/>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914401" y="2021636"/>
            <a:ext cx="3094182" cy="3806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74837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D759920-2EE5-42D6-8CB3-31C48703FBAD}"/>
              </a:ext>
            </a:extLst>
          </p:cNvPr>
          <p:cNvSpPr txBox="1"/>
          <p:nvPr/>
        </p:nvSpPr>
        <p:spPr>
          <a:xfrm>
            <a:off x="4920941" y="1889918"/>
            <a:ext cx="3702887" cy="1569660"/>
          </a:xfrm>
          <a:prstGeom prst="rect">
            <a:avLst/>
          </a:prstGeom>
          <a:noFill/>
        </p:spPr>
        <p:txBody>
          <a:bodyPr wrap="square" rtlCol="0">
            <a:spAutoFit/>
          </a:bodyPr>
          <a:lstStyle/>
          <a:p>
            <a:r>
              <a:rPr lang="en-GB" sz="3200" dirty="0">
                <a:latin typeface="Arial" panose="020B0604020202020204" pitchFamily="34" charset="0"/>
                <a:cs typeface="Arial" panose="020B0604020202020204" pitchFamily="34" charset="0"/>
              </a:rPr>
              <a:t>Sometimes people are bullied because of their gender.</a:t>
            </a:r>
          </a:p>
        </p:txBody>
      </p:sp>
      <p:pic>
        <p:nvPicPr>
          <p:cNvPr id="3074" name="Picture 2" descr="Girls and Boys Experience Online Bullying Differently: Here's How |  WebWatcher">
            <a:extLst>
              <a:ext uri="{FF2B5EF4-FFF2-40B4-BE49-F238E27FC236}">
                <a16:creationId xmlns:a16="http://schemas.microsoft.com/office/drawing/2014/main" id="{FB84319E-7D8C-445A-BA27-242A0D468995}"/>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687079" y="2020278"/>
            <a:ext cx="4233862" cy="28174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07691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D759920-2EE5-42D6-8CB3-31C48703FBAD}"/>
              </a:ext>
            </a:extLst>
          </p:cNvPr>
          <p:cNvSpPr txBox="1"/>
          <p:nvPr/>
        </p:nvSpPr>
        <p:spPr>
          <a:xfrm>
            <a:off x="4920941" y="1889918"/>
            <a:ext cx="3702887" cy="1569660"/>
          </a:xfrm>
          <a:prstGeom prst="rect">
            <a:avLst/>
          </a:prstGeom>
          <a:noFill/>
        </p:spPr>
        <p:txBody>
          <a:bodyPr wrap="square" rtlCol="0">
            <a:spAutoFit/>
          </a:bodyPr>
          <a:lstStyle/>
          <a:p>
            <a:r>
              <a:rPr lang="en-GB" sz="3200" dirty="0">
                <a:latin typeface="Arial" panose="020B0604020202020204" pitchFamily="34" charset="0"/>
                <a:cs typeface="Arial" panose="020B0604020202020204" pitchFamily="34" charset="0"/>
              </a:rPr>
              <a:t>Sometimes people are bullied because of their religion.</a:t>
            </a:r>
          </a:p>
        </p:txBody>
      </p:sp>
      <p:pic>
        <p:nvPicPr>
          <p:cNvPr id="4100" name="Picture 4" descr="How Religious Bullying at School Impacts Teens">
            <a:extLst>
              <a:ext uri="{FF2B5EF4-FFF2-40B4-BE49-F238E27FC236}">
                <a16:creationId xmlns:a16="http://schemas.microsoft.com/office/drawing/2014/main" id="{14001F62-303A-41A2-93D4-C58A59A8489D}"/>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520172" y="2033154"/>
            <a:ext cx="4187537" cy="27916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42007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D759920-2EE5-42D6-8CB3-31C48703FBAD}"/>
              </a:ext>
            </a:extLst>
          </p:cNvPr>
          <p:cNvSpPr txBox="1"/>
          <p:nvPr/>
        </p:nvSpPr>
        <p:spPr>
          <a:xfrm>
            <a:off x="4920941" y="1889918"/>
            <a:ext cx="3702887" cy="1569660"/>
          </a:xfrm>
          <a:prstGeom prst="rect">
            <a:avLst/>
          </a:prstGeom>
          <a:noFill/>
        </p:spPr>
        <p:txBody>
          <a:bodyPr wrap="square" rtlCol="0">
            <a:spAutoFit/>
          </a:bodyPr>
          <a:lstStyle/>
          <a:p>
            <a:r>
              <a:rPr lang="en-GB" sz="3200" dirty="0">
                <a:latin typeface="Arial" panose="020B0604020202020204" pitchFamily="34" charset="0"/>
                <a:cs typeface="Arial" panose="020B0604020202020204" pitchFamily="34" charset="0"/>
              </a:rPr>
              <a:t>Sometimes people are bullied because they are trans.</a:t>
            </a:r>
          </a:p>
        </p:txBody>
      </p:sp>
      <p:pic>
        <p:nvPicPr>
          <p:cNvPr id="3" name="Picture 2" descr="A group of people sitting at a table&#10;&#10;Description automatically generated">
            <a:extLst>
              <a:ext uri="{FF2B5EF4-FFF2-40B4-BE49-F238E27FC236}">
                <a16:creationId xmlns:a16="http://schemas.microsoft.com/office/drawing/2014/main" id="{027BE80C-0A59-4E13-9B6A-575249924587}"/>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928254" y="1311770"/>
            <a:ext cx="3702887" cy="4234460"/>
          </a:xfrm>
          <a:prstGeom prst="rect">
            <a:avLst/>
          </a:prstGeom>
        </p:spPr>
      </p:pic>
    </p:spTree>
    <p:extLst>
      <p:ext uri="{BB962C8B-B14F-4D97-AF65-F5344CB8AC3E}">
        <p14:creationId xmlns:p14="http://schemas.microsoft.com/office/powerpoint/2010/main" val="25584962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D759920-2EE5-42D6-8CB3-31C48703FBAD}"/>
              </a:ext>
            </a:extLst>
          </p:cNvPr>
          <p:cNvSpPr txBox="1"/>
          <p:nvPr/>
        </p:nvSpPr>
        <p:spPr>
          <a:xfrm>
            <a:off x="4920941" y="1889918"/>
            <a:ext cx="3702887" cy="1569660"/>
          </a:xfrm>
          <a:prstGeom prst="rect">
            <a:avLst/>
          </a:prstGeom>
          <a:noFill/>
        </p:spPr>
        <p:txBody>
          <a:bodyPr wrap="square" rtlCol="0">
            <a:spAutoFit/>
          </a:bodyPr>
          <a:lstStyle/>
          <a:p>
            <a:r>
              <a:rPr lang="en-GB" sz="3200" dirty="0">
                <a:latin typeface="Arial" panose="020B0604020202020204" pitchFamily="34" charset="0"/>
                <a:cs typeface="Arial" panose="020B0604020202020204" pitchFamily="34" charset="0"/>
              </a:rPr>
              <a:t>Sometimes people are bullied because they are disabled.</a:t>
            </a:r>
          </a:p>
        </p:txBody>
      </p:sp>
      <p:pic>
        <p:nvPicPr>
          <p:cNvPr id="1026" name="Picture 2" descr="Things to consider | Different types of cochlear implants">
            <a:extLst>
              <a:ext uri="{FF2B5EF4-FFF2-40B4-BE49-F238E27FC236}">
                <a16:creationId xmlns:a16="http://schemas.microsoft.com/office/drawing/2014/main" id="{A205A458-7ACD-4062-B84C-6B149C16996D}"/>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641629" y="1889918"/>
            <a:ext cx="4279312" cy="29730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3670634"/>
      </p:ext>
    </p:extLst>
  </p:cSld>
  <p:clrMapOvr>
    <a:masterClrMapping/>
  </p:clrMapOvr>
</p:sld>
</file>

<file path=ppt/theme/theme1.xml><?xml version="1.0" encoding="utf-8"?>
<a:theme xmlns:a="http://schemas.openxmlformats.org/drawingml/2006/main" name="Stonewall_PP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Stonewall_PP_Template.potx</Template>
  <TotalTime>0</TotalTime>
  <Words>813</Words>
  <Application>Microsoft Office PowerPoint</Application>
  <PresentationFormat>On-screen Show (4:3)</PresentationFormat>
  <Paragraphs>70</Paragraphs>
  <Slides>13</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Stonewall_PP_Template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created xsi:type="dcterms:W3CDTF">2020-10-02T16:26:20Z</dcterms:created>
  <dcterms:modified xsi:type="dcterms:W3CDTF">2022-09-28T09:33:13Z</dcterms:modified>
</cp:coreProperties>
</file>