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3"/>
  </p:notesMasterIdLst>
  <p:handoutMasterIdLst>
    <p:handoutMasterId r:id="rId14"/>
  </p:handoutMasterIdLst>
  <p:sldIdLst>
    <p:sldId id="285" r:id="rId2"/>
    <p:sldId id="263" r:id="rId3"/>
    <p:sldId id="264" r:id="rId4"/>
    <p:sldId id="265" r:id="rId5"/>
    <p:sldId id="266" r:id="rId6"/>
    <p:sldId id="267" r:id="rId7"/>
    <p:sldId id="268" r:id="rId8"/>
    <p:sldId id="269" r:id="rId9"/>
    <p:sldId id="270" r:id="rId10"/>
    <p:sldId id="271" r:id="rId11"/>
    <p:sldId id="272"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1121F3-E4C4-4524-8AA3-1C894883110C}" v="4" dt="2022-09-28T09:28:50.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69000" autoAdjust="0"/>
  </p:normalViewPr>
  <p:slideViewPr>
    <p:cSldViewPr snapToGrid="0" snapToObjects="1">
      <p:cViewPr varScale="1">
        <p:scale>
          <a:sx n="44" d="100"/>
          <a:sy n="44" d="100"/>
        </p:scale>
        <p:origin x="119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Other versions of this assembly are available on </a:t>
            </a:r>
            <a:r>
              <a:rPr lang="en-US" dirty="0" err="1"/>
              <a:t>Stonewall’s</a:t>
            </a:r>
            <a:r>
              <a:rPr lang="en-US" dirty="0"/>
              <a:t> website: www.stonewall.org.uk</a:t>
            </a:r>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Discuss that students should:</a:t>
            </a:r>
          </a:p>
          <a:p>
            <a:r>
              <a:rPr lang="en-GB" sz="1800" kern="1200" dirty="0">
                <a:solidFill>
                  <a:schemeClr val="tx1"/>
                </a:solidFill>
                <a:effectLst/>
                <a:latin typeface="Calibri" panose="020F0502020204030204" pitchFamily="34" charset="0"/>
                <a:ea typeface="+mn-ea"/>
                <a:cs typeface="Times New Roman" panose="02020603050405020304" pitchFamily="18" charset="0"/>
              </a:rPr>
              <a:t>Take a screenshot and note down the time and date.</a:t>
            </a:r>
          </a:p>
          <a:p>
            <a:r>
              <a:rPr lang="en-GB" sz="1800" kern="1200" dirty="0">
                <a:solidFill>
                  <a:schemeClr val="tx1"/>
                </a:solidFill>
                <a:effectLst/>
                <a:latin typeface="Calibri" panose="020F0502020204030204" pitchFamily="34" charset="0"/>
                <a:ea typeface="+mn-ea"/>
                <a:cs typeface="Times New Roman" panose="02020603050405020304" pitchFamily="18" charset="0"/>
              </a:rPr>
              <a:t>Tell an adult and talk to them about it.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Calibri" panose="020F0502020204030204" pitchFamily="34" charset="0"/>
                <a:ea typeface="+mn-ea"/>
                <a:cs typeface="Times New Roman" panose="02020603050405020304" pitchFamily="18" charset="0"/>
              </a:rPr>
              <a:t>Report homophobic, </a:t>
            </a:r>
            <a:r>
              <a:rPr lang="en-GB" sz="1800" kern="1200" dirty="0" err="1">
                <a:solidFill>
                  <a:schemeClr val="tx1"/>
                </a:solidFill>
                <a:effectLst/>
                <a:latin typeface="Calibri" panose="020F0502020204030204" pitchFamily="34" charset="0"/>
                <a:ea typeface="+mn-ea"/>
                <a:cs typeface="Times New Roman" panose="02020603050405020304" pitchFamily="18" charset="0"/>
              </a:rPr>
              <a:t>biphobic</a:t>
            </a:r>
            <a:r>
              <a:rPr lang="en-GB" sz="1800" kern="1200" dirty="0">
                <a:solidFill>
                  <a:schemeClr val="tx1"/>
                </a:solidFill>
                <a:effectLst/>
                <a:latin typeface="Calibri" panose="020F0502020204030204" pitchFamily="34" charset="0"/>
                <a:ea typeface="+mn-ea"/>
                <a:cs typeface="Times New Roman" panose="02020603050405020304" pitchFamily="18" charset="0"/>
              </a:rPr>
              <a:t>, or transphobic comments online using the report function on each platform, as well as any other discriminatory comments (such as racist comments, disablist comments)</a:t>
            </a:r>
          </a:p>
          <a:p>
            <a:r>
              <a:rPr lang="en-GB" sz="1800" kern="1200" dirty="0">
                <a:solidFill>
                  <a:schemeClr val="tx1"/>
                </a:solidFill>
                <a:effectLst/>
                <a:latin typeface="Calibri" panose="020F0502020204030204" pitchFamily="34" charset="0"/>
                <a:ea typeface="+mn-ea"/>
                <a:cs typeface="Times New Roman" panose="02020603050405020304" pitchFamily="18" charset="0"/>
              </a:rPr>
              <a:t>Report the bullying in line with the school anti-bullying policy </a:t>
            </a:r>
          </a:p>
        </p:txBody>
      </p:sp>
      <p:sp>
        <p:nvSpPr>
          <p:cNvPr id="4" name="Slide Number Placeholder 3"/>
          <p:cNvSpPr>
            <a:spLocks noGrp="1"/>
          </p:cNvSpPr>
          <p:nvPr>
            <p:ph type="sldNum" sz="quarter" idx="10"/>
          </p:nvPr>
        </p:nvSpPr>
        <p:spPr/>
        <p:txBody>
          <a:bodyPr/>
          <a:lstStyle/>
          <a:p>
            <a:fld id="{D1ADB596-D218-9D43-A4EC-2B51BE929992}" type="slidenum">
              <a:rPr lang="en-US" smtClean="0"/>
              <a:t>10</a:t>
            </a:fld>
            <a:endParaRPr lang="en-US"/>
          </a:p>
        </p:txBody>
      </p:sp>
    </p:spTree>
    <p:extLst>
      <p:ext uri="{BB962C8B-B14F-4D97-AF65-F5344CB8AC3E}">
        <p14:creationId xmlns:p14="http://schemas.microsoft.com/office/powerpoint/2010/main" val="2177205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Ask students to make a commitment to unite against bullying by calling </a:t>
            </a:r>
            <a:r>
              <a:rPr lang="en-GB" sz="1800" kern="1200">
                <a:solidFill>
                  <a:schemeClr val="tx1"/>
                </a:solidFill>
                <a:effectLst/>
                <a:latin typeface="Calibri" panose="020F0502020204030204" pitchFamily="34" charset="0"/>
                <a:ea typeface="+mn-ea"/>
                <a:cs typeface="Times New Roman" panose="02020603050405020304" pitchFamily="18" charset="0"/>
              </a:rPr>
              <a:t>it out and reporting it </a:t>
            </a:r>
            <a:r>
              <a:rPr lang="en-GB" sz="1800" kern="1200" dirty="0">
                <a:solidFill>
                  <a:schemeClr val="tx1"/>
                </a:solidFill>
                <a:effectLst/>
                <a:latin typeface="Calibri" panose="020F0502020204030204" pitchFamily="34" charset="0"/>
                <a:ea typeface="+mn-ea"/>
                <a:cs typeface="Times New Roman" panose="02020603050405020304" pitchFamily="18" charset="0"/>
              </a:rPr>
              <a:t>wherever they see it and not being </a:t>
            </a:r>
            <a:r>
              <a:rPr lang="en-GB" sz="1800" kern="1200">
                <a:solidFill>
                  <a:schemeClr val="tx1"/>
                </a:solidFill>
                <a:effectLst/>
                <a:latin typeface="Calibri" panose="020F0502020204030204" pitchFamily="34" charset="0"/>
                <a:ea typeface="+mn-ea"/>
                <a:cs typeface="Times New Roman" panose="02020603050405020304" pitchFamily="18" charset="0"/>
              </a:rPr>
              <a:t>a bystander.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11</a:t>
            </a:fld>
            <a:endParaRPr lang="en-US"/>
          </a:p>
        </p:txBody>
      </p:sp>
    </p:spTree>
    <p:extLst>
      <p:ext uri="{BB962C8B-B14F-4D97-AF65-F5344CB8AC3E}">
        <p14:creationId xmlns:p14="http://schemas.microsoft.com/office/powerpoint/2010/main" val="36135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Introduce the concept of anti-bullying week. Whilst we speak out against bullying all year round, anti-bullying week is a time for us all to reflect on our actions and to see if there is anything else we can be doing to combat bullying. This assembly contains some examples of online homophobic, </a:t>
            </a:r>
            <a:r>
              <a:rPr lang="en-GB" sz="1800" kern="1200" dirty="0" err="1">
                <a:solidFill>
                  <a:schemeClr val="tx1"/>
                </a:solidFill>
                <a:effectLst/>
                <a:latin typeface="Calibri" panose="020F0502020204030204" pitchFamily="34" charset="0"/>
                <a:ea typeface="+mn-ea"/>
                <a:cs typeface="Times New Roman" panose="02020603050405020304" pitchFamily="18" charset="0"/>
              </a:rPr>
              <a:t>biphobic</a:t>
            </a:r>
            <a:r>
              <a:rPr lang="en-GB" sz="1800" kern="1200" dirty="0">
                <a:solidFill>
                  <a:schemeClr val="tx1"/>
                </a:solidFill>
                <a:effectLst/>
                <a:latin typeface="Calibri" panose="020F0502020204030204" pitchFamily="34" charset="0"/>
                <a:ea typeface="+mn-ea"/>
                <a:cs typeface="Times New Roman" panose="02020603050405020304" pitchFamily="18" charset="0"/>
              </a:rPr>
              <a:t> and transphobic bullying – it is good practice to warn students ahead of time if they might find it upsetting.</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367370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Ask students for a show of hands for the question: Who uses social media.</a:t>
            </a:r>
          </a:p>
          <a:p>
            <a:endParaRPr lang="en-GB" sz="1800" kern="1200" dirty="0">
              <a:solidFill>
                <a:schemeClr val="tx1"/>
              </a:solidFill>
              <a:effectLst/>
              <a:latin typeface="Calibri" panose="020F0502020204030204" pitchFamily="34" charset="0"/>
              <a:ea typeface="+mn-ea"/>
              <a:cs typeface="Times New Roman" panose="02020603050405020304" pitchFamily="18" charset="0"/>
            </a:endParaRPr>
          </a:p>
          <a:p>
            <a:r>
              <a:rPr lang="en-GB" sz="1800" kern="1200" dirty="0">
                <a:solidFill>
                  <a:schemeClr val="tx1"/>
                </a:solidFill>
                <a:effectLst/>
                <a:latin typeface="Calibri" panose="020F0502020204030204" pitchFamily="34" charset="0"/>
                <a:ea typeface="+mn-ea"/>
                <a:cs typeface="Times New Roman" panose="02020603050405020304" pitchFamily="18" charset="0"/>
              </a:rPr>
              <a:t>Ask: What platforms do you use? Is everything you see online pleasant?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207788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Explain that you’re about to look at some comments – students should identify which ones are acceptable, which ones are unacceptable.</a:t>
            </a:r>
          </a:p>
          <a:p>
            <a:r>
              <a:rPr lang="en-GB" sz="1800" kern="1200" dirty="0">
                <a:solidFill>
                  <a:schemeClr val="tx1"/>
                </a:solidFill>
                <a:effectLst/>
                <a:latin typeface="Calibri" panose="020F0502020204030204" pitchFamily="34" charset="0"/>
                <a:ea typeface="+mn-ea"/>
                <a:cs typeface="Times New Roman" panose="02020603050405020304" pitchFamily="18" charset="0"/>
              </a:rPr>
              <a:t>(Note: it’s a trick question, they’re all unacceptable)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127917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Click to make each comment appear and then disappear. Ask students to identify if they’re acceptable or unacceptable.</a:t>
            </a:r>
          </a:p>
          <a:p>
            <a:r>
              <a:rPr lang="en-GB" sz="1800" kern="1200" dirty="0">
                <a:solidFill>
                  <a:schemeClr val="tx1"/>
                </a:solidFill>
                <a:effectLst/>
                <a:latin typeface="Calibri" panose="020F0502020204030204" pitchFamily="34" charset="0"/>
                <a:ea typeface="+mn-ea"/>
                <a:cs typeface="Times New Roman" panose="02020603050405020304" pitchFamily="18" charset="0"/>
              </a:rPr>
              <a:t>(Note: it’s a trick question, they’re all unacceptable)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66018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Discuss how it might feel for someone to receive or see a comment like that. What if they receive lots of comments like that?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90165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Discuss what someone could do if they saw comments like that. Take some suggestions from students.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325319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Discuss that students should:</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Calibri" panose="020F0502020204030204" pitchFamily="34" charset="0"/>
                <a:ea typeface="+mn-ea"/>
                <a:cs typeface="Times New Roman" panose="02020603050405020304" pitchFamily="18" charset="0"/>
              </a:rPr>
              <a:t>Take a screenshot and note down the time and date – but don’t go sharing the screenshot around with others</a:t>
            </a:r>
          </a:p>
          <a:p>
            <a:r>
              <a:rPr lang="en-GB" sz="1800" kern="1200" dirty="0">
                <a:solidFill>
                  <a:schemeClr val="tx1"/>
                </a:solidFill>
                <a:effectLst/>
                <a:latin typeface="Calibri" panose="020F0502020204030204" pitchFamily="34" charset="0"/>
                <a:ea typeface="+mn-ea"/>
                <a:cs typeface="Times New Roman" panose="02020603050405020304" pitchFamily="18" charset="0"/>
              </a:rPr>
              <a:t>Report homophobic, </a:t>
            </a:r>
            <a:r>
              <a:rPr lang="en-GB" sz="1800" kern="1200" dirty="0" err="1">
                <a:solidFill>
                  <a:schemeClr val="tx1"/>
                </a:solidFill>
                <a:effectLst/>
                <a:latin typeface="Calibri" panose="020F0502020204030204" pitchFamily="34" charset="0"/>
                <a:ea typeface="+mn-ea"/>
                <a:cs typeface="Times New Roman" panose="02020603050405020304" pitchFamily="18" charset="0"/>
              </a:rPr>
              <a:t>biphobic</a:t>
            </a:r>
            <a:r>
              <a:rPr lang="en-GB" sz="1800" kern="1200" dirty="0">
                <a:solidFill>
                  <a:schemeClr val="tx1"/>
                </a:solidFill>
                <a:effectLst/>
                <a:latin typeface="Calibri" panose="020F0502020204030204" pitchFamily="34" charset="0"/>
                <a:ea typeface="+mn-ea"/>
                <a:cs typeface="Times New Roman" panose="02020603050405020304" pitchFamily="18" charset="0"/>
              </a:rPr>
              <a:t>, or transphobic comments online using the report function on each platform, as well as any other discriminatory comments (such as racist comments, disablist comments)</a:t>
            </a:r>
          </a:p>
          <a:p>
            <a:r>
              <a:rPr lang="en-GB" sz="1800" kern="1200" dirty="0">
                <a:solidFill>
                  <a:schemeClr val="tx1"/>
                </a:solidFill>
                <a:effectLst/>
                <a:latin typeface="Calibri" panose="020F0502020204030204" pitchFamily="34" charset="0"/>
                <a:ea typeface="+mn-ea"/>
                <a:cs typeface="Times New Roman" panose="02020603050405020304" pitchFamily="18" charset="0"/>
              </a:rPr>
              <a:t>Call out discrimination and prejudice when you see it – discuss how could they do this constructively and that they should only do this if they feel safe to. For example “Why are you saying ‘that’s so gay’ as if being gay is a bad thing?”.</a:t>
            </a:r>
          </a:p>
          <a:p>
            <a:r>
              <a:rPr lang="en-GB" sz="1800" kern="1200" dirty="0">
                <a:solidFill>
                  <a:schemeClr val="tx1"/>
                </a:solidFill>
                <a:effectLst/>
                <a:latin typeface="Calibri" panose="020F0502020204030204" pitchFamily="34" charset="0"/>
                <a:ea typeface="+mn-ea"/>
                <a:cs typeface="Times New Roman" panose="02020603050405020304" pitchFamily="18" charset="0"/>
              </a:rPr>
              <a:t>Check in with the person on the receiving end to see if they’re ok and if there’s anything you can do to support them</a:t>
            </a:r>
          </a:p>
          <a:p>
            <a:r>
              <a:rPr lang="en-GB" sz="1200" kern="1200" dirty="0">
                <a:solidFill>
                  <a:schemeClr val="tx1"/>
                </a:solidFill>
                <a:effectLst/>
                <a:latin typeface="+mn-lt"/>
                <a:ea typeface="+mn-ea"/>
                <a:cs typeface="+mn-cs"/>
              </a:rPr>
              <a:t>If students see someone being bullied online, discuss how they can report it to a member of staff following the school anti-bullying policy</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2141833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Calibri" panose="020F0502020204030204" pitchFamily="34" charset="0"/>
                <a:ea typeface="+mn-ea"/>
                <a:cs typeface="Times New Roman" panose="02020603050405020304" pitchFamily="18" charset="0"/>
              </a:rPr>
              <a:t>Ask students what they should do if they’re being bullied or subject to discriminatory comments.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9</a:t>
            </a:fld>
            <a:endParaRPr lang="en-US"/>
          </a:p>
        </p:txBody>
      </p:sp>
    </p:spTree>
    <p:extLst>
      <p:ext uri="{BB962C8B-B14F-4D97-AF65-F5344CB8AC3E}">
        <p14:creationId xmlns:p14="http://schemas.microsoft.com/office/powerpoint/2010/main" val="2228615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28/09/2022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28/09/2022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28/09/2022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28/09/2022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28/09/2022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28/09/2022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for the 2020 Anti-Bullying Week Assembly for:</a:t>
            </a:r>
          </a:p>
          <a:p>
            <a:endParaRPr lang="en-GB" sz="1500" dirty="0">
              <a:solidFill>
                <a:schemeClr val="bg1"/>
              </a:solidFill>
              <a:latin typeface="Arial" panose="020B0604020202020204" pitchFamily="34" charset="0"/>
              <a:cs typeface="Arial" panose="020B0604020202020204" pitchFamily="34" charset="0"/>
            </a:endParaRPr>
          </a:p>
          <a:p>
            <a:pPr marL="257175" indent="-257175">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Secondary aged students</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59920-2EE5-42D6-8CB3-31C48703FBAD}"/>
              </a:ext>
            </a:extLst>
          </p:cNvPr>
          <p:cNvSpPr txBox="1"/>
          <p:nvPr/>
        </p:nvSpPr>
        <p:spPr>
          <a:xfrm>
            <a:off x="727364" y="1028061"/>
            <a:ext cx="7689272"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What if it’s you being bullied?</a:t>
            </a:r>
          </a:p>
        </p:txBody>
      </p:sp>
      <p:sp>
        <p:nvSpPr>
          <p:cNvPr id="2" name="TextBox 1">
            <a:extLst>
              <a:ext uri="{FF2B5EF4-FFF2-40B4-BE49-F238E27FC236}">
                <a16:creationId xmlns:a16="http://schemas.microsoft.com/office/drawing/2014/main" id="{897DE60B-4753-410A-8602-86C59B2FBAC8}"/>
              </a:ext>
            </a:extLst>
          </p:cNvPr>
          <p:cNvSpPr txBox="1"/>
          <p:nvPr/>
        </p:nvSpPr>
        <p:spPr>
          <a:xfrm>
            <a:off x="4461164" y="1884218"/>
            <a:ext cx="3166251" cy="1754326"/>
          </a:xfrm>
          <a:prstGeom prst="rect">
            <a:avLst/>
          </a:prstGeom>
          <a:noFill/>
        </p:spPr>
        <p:txBody>
          <a:bodyPr wrap="none" rtlCol="0">
            <a:spAutoFit/>
          </a:bodyPr>
          <a:lstStyle/>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Screenshot it</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Tell an adult</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Report it</a:t>
            </a:r>
          </a:p>
        </p:txBody>
      </p:sp>
      <p:pic>
        <p:nvPicPr>
          <p:cNvPr id="6146" name="Picture 2" descr="Asian young teenager using cell phone by Pansfun Images - Portrait -  Stocksy United">
            <a:extLst>
              <a:ext uri="{FF2B5EF4-FFF2-40B4-BE49-F238E27FC236}">
                <a16:creationId xmlns:a16="http://schemas.microsoft.com/office/drawing/2014/main" id="{4BE62145-105E-4AB7-B29E-9C3FE24F35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8925" y="1845016"/>
            <a:ext cx="3398041" cy="260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78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59920-2EE5-42D6-8CB3-31C48703FBAD}"/>
              </a:ext>
            </a:extLst>
          </p:cNvPr>
          <p:cNvSpPr txBox="1"/>
          <p:nvPr/>
        </p:nvSpPr>
        <p:spPr>
          <a:xfrm>
            <a:off x="727364" y="1028061"/>
            <a:ext cx="7689272"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Your commitment</a:t>
            </a:r>
          </a:p>
        </p:txBody>
      </p:sp>
      <p:pic>
        <p:nvPicPr>
          <p:cNvPr id="2050" name="Picture 2" descr="Hands up everyone who really hates cleaning!">
            <a:extLst>
              <a:ext uri="{FF2B5EF4-FFF2-40B4-BE49-F238E27FC236}">
                <a16:creationId xmlns:a16="http://schemas.microsoft.com/office/drawing/2014/main" id="{5CF7F345-5F3A-4C0F-86FC-425D50AD95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2930" y="1674392"/>
            <a:ext cx="5982998" cy="398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76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59920-2EE5-42D6-8CB3-31C48703FBAD}"/>
              </a:ext>
            </a:extLst>
          </p:cNvPr>
          <p:cNvSpPr txBox="1"/>
          <p:nvPr/>
        </p:nvSpPr>
        <p:spPr>
          <a:xfrm>
            <a:off x="727364" y="1028061"/>
            <a:ext cx="7689272"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Looking out for each other online</a:t>
            </a:r>
          </a:p>
        </p:txBody>
      </p:sp>
      <p:pic>
        <p:nvPicPr>
          <p:cNvPr id="1026" name="Picture 2" descr="Bullying and Cyberbullying - HelpGuide.org">
            <a:extLst>
              <a:ext uri="{FF2B5EF4-FFF2-40B4-BE49-F238E27FC236}">
                <a16:creationId xmlns:a16="http://schemas.microsoft.com/office/drawing/2014/main" id="{6F66E899-4188-497D-9B28-7550B7C20B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44782" y="1899602"/>
            <a:ext cx="6054436" cy="363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7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59920-2EE5-42D6-8CB3-31C48703FBAD}"/>
              </a:ext>
            </a:extLst>
          </p:cNvPr>
          <p:cNvSpPr txBox="1"/>
          <p:nvPr/>
        </p:nvSpPr>
        <p:spPr>
          <a:xfrm>
            <a:off x="727364" y="1028061"/>
            <a:ext cx="7689272"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Who uses social media?</a:t>
            </a:r>
          </a:p>
        </p:txBody>
      </p:sp>
      <p:pic>
        <p:nvPicPr>
          <p:cNvPr id="2050" name="Picture 2" descr="Hands up everyone who really hates cleaning!">
            <a:extLst>
              <a:ext uri="{FF2B5EF4-FFF2-40B4-BE49-F238E27FC236}">
                <a16:creationId xmlns:a16="http://schemas.microsoft.com/office/drawing/2014/main" id="{5CF7F345-5F3A-4C0F-86FC-425D50AD95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62930" y="1674392"/>
            <a:ext cx="5982998" cy="398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59920-2EE5-42D6-8CB3-31C48703FBAD}"/>
              </a:ext>
            </a:extLst>
          </p:cNvPr>
          <p:cNvSpPr txBox="1"/>
          <p:nvPr/>
        </p:nvSpPr>
        <p:spPr>
          <a:xfrm>
            <a:off x="727364" y="1028061"/>
            <a:ext cx="7689272"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Is it ok?</a:t>
            </a:r>
          </a:p>
        </p:txBody>
      </p:sp>
      <p:pic>
        <p:nvPicPr>
          <p:cNvPr id="3074" name="Picture 2" descr="Instagram on desktop is better than mobile, change my mind - The Verge">
            <a:extLst>
              <a:ext uri="{FF2B5EF4-FFF2-40B4-BE49-F238E27FC236}">
                <a16:creationId xmlns:a16="http://schemas.microsoft.com/office/drawing/2014/main" id="{AFAED8D9-2C48-4408-9966-2CB5E75B1E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25782" y="1839970"/>
            <a:ext cx="5292436" cy="352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09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B73027B-EEF9-470D-B337-6AD4AC71464F}"/>
              </a:ext>
            </a:extLst>
          </p:cNvPr>
          <p:cNvPicPr>
            <a:picLocks noChangeAspect="1"/>
          </p:cNvPicPr>
          <p:nvPr/>
        </p:nvPicPr>
        <p:blipFill>
          <a:blip r:embed="rId3"/>
          <a:stretch>
            <a:fillRect/>
          </a:stretch>
        </p:blipFill>
        <p:spPr>
          <a:xfrm>
            <a:off x="1654811" y="2359059"/>
            <a:ext cx="5834378" cy="2139881"/>
          </a:xfrm>
          <a:prstGeom prst="rect">
            <a:avLst/>
          </a:prstGeom>
        </p:spPr>
      </p:pic>
      <p:pic>
        <p:nvPicPr>
          <p:cNvPr id="8" name="Picture 7" descr="A picture containing graphical user interface, text&#10;&#10;Description automatically generated">
            <a:extLst>
              <a:ext uri="{FF2B5EF4-FFF2-40B4-BE49-F238E27FC236}">
                <a16:creationId xmlns:a16="http://schemas.microsoft.com/office/drawing/2014/main" id="{A6066449-5005-47CE-8740-471D897A67F5}"/>
              </a:ext>
            </a:extLst>
          </p:cNvPr>
          <p:cNvPicPr>
            <a:picLocks noChangeAspect="1"/>
          </p:cNvPicPr>
          <p:nvPr/>
        </p:nvPicPr>
        <p:blipFill>
          <a:blip r:embed="rId4"/>
          <a:stretch>
            <a:fillRect/>
          </a:stretch>
        </p:blipFill>
        <p:spPr>
          <a:xfrm>
            <a:off x="1654811" y="2490133"/>
            <a:ext cx="5834378" cy="1877731"/>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AF14180F-F624-45C1-BCBE-EFC8E79BA842}"/>
              </a:ext>
            </a:extLst>
          </p:cNvPr>
          <p:cNvPicPr>
            <a:picLocks noChangeAspect="1"/>
          </p:cNvPicPr>
          <p:nvPr/>
        </p:nvPicPr>
        <p:blipFill>
          <a:blip r:embed="rId5"/>
          <a:stretch>
            <a:fillRect/>
          </a:stretch>
        </p:blipFill>
        <p:spPr>
          <a:xfrm>
            <a:off x="1667004" y="2392590"/>
            <a:ext cx="5809992" cy="2072820"/>
          </a:xfrm>
          <a:prstGeom prst="rect">
            <a:avLst/>
          </a:prstGeom>
        </p:spPr>
      </p:pic>
      <p:pic>
        <p:nvPicPr>
          <p:cNvPr id="13" name="Picture 12" descr="Graphical user interface, text, application&#10;&#10;Description automatically generated">
            <a:extLst>
              <a:ext uri="{FF2B5EF4-FFF2-40B4-BE49-F238E27FC236}">
                <a16:creationId xmlns:a16="http://schemas.microsoft.com/office/drawing/2014/main" id="{DAA41F5E-8059-4D04-97F8-2913040B5C4A}"/>
              </a:ext>
            </a:extLst>
          </p:cNvPr>
          <p:cNvPicPr>
            <a:picLocks noChangeAspect="1"/>
          </p:cNvPicPr>
          <p:nvPr/>
        </p:nvPicPr>
        <p:blipFill>
          <a:blip r:embed="rId6"/>
          <a:stretch>
            <a:fillRect/>
          </a:stretch>
        </p:blipFill>
        <p:spPr>
          <a:xfrm>
            <a:off x="1592907" y="2423072"/>
            <a:ext cx="5884089" cy="1986835"/>
          </a:xfrm>
          <a:prstGeom prst="rect">
            <a:avLst/>
          </a:prstGeom>
        </p:spPr>
      </p:pic>
      <p:pic>
        <p:nvPicPr>
          <p:cNvPr id="15" name="Picture 14" descr="Text&#10;&#10;Description automatically generated">
            <a:extLst>
              <a:ext uri="{FF2B5EF4-FFF2-40B4-BE49-F238E27FC236}">
                <a16:creationId xmlns:a16="http://schemas.microsoft.com/office/drawing/2014/main" id="{833F38F8-A9F1-4025-9D18-EC0C0D530867}"/>
              </a:ext>
            </a:extLst>
          </p:cNvPr>
          <p:cNvPicPr>
            <a:picLocks noChangeAspect="1"/>
          </p:cNvPicPr>
          <p:nvPr/>
        </p:nvPicPr>
        <p:blipFill>
          <a:blip r:embed="rId7"/>
          <a:stretch>
            <a:fillRect/>
          </a:stretch>
        </p:blipFill>
        <p:spPr>
          <a:xfrm>
            <a:off x="1197571" y="2310287"/>
            <a:ext cx="6748857" cy="2237426"/>
          </a:xfrm>
          <a:prstGeom prst="rect">
            <a:avLst/>
          </a:prstGeom>
        </p:spPr>
      </p:pic>
      <p:pic>
        <p:nvPicPr>
          <p:cNvPr id="17" name="Picture 16" descr="Graphical user interface, text&#10;&#10;Description automatically generated">
            <a:extLst>
              <a:ext uri="{FF2B5EF4-FFF2-40B4-BE49-F238E27FC236}">
                <a16:creationId xmlns:a16="http://schemas.microsoft.com/office/drawing/2014/main" id="{296912E4-3471-4C71-B933-6E0CBD14D523}"/>
              </a:ext>
            </a:extLst>
          </p:cNvPr>
          <p:cNvPicPr>
            <a:picLocks noChangeAspect="1"/>
          </p:cNvPicPr>
          <p:nvPr/>
        </p:nvPicPr>
        <p:blipFill>
          <a:blip r:embed="rId8"/>
          <a:stretch>
            <a:fillRect/>
          </a:stretch>
        </p:blipFill>
        <p:spPr>
          <a:xfrm>
            <a:off x="1984023" y="2374300"/>
            <a:ext cx="5175953" cy="2109399"/>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9FBB2092-6B0E-4228-9239-755573C59DDB}"/>
              </a:ext>
            </a:extLst>
          </p:cNvPr>
          <p:cNvPicPr>
            <a:picLocks noChangeAspect="1"/>
          </p:cNvPicPr>
          <p:nvPr/>
        </p:nvPicPr>
        <p:blipFill>
          <a:blip r:embed="rId9"/>
          <a:stretch>
            <a:fillRect/>
          </a:stretch>
        </p:blipFill>
        <p:spPr>
          <a:xfrm>
            <a:off x="1088210" y="2392590"/>
            <a:ext cx="6781015" cy="2017317"/>
          </a:xfrm>
          <a:prstGeom prst="rect">
            <a:avLst/>
          </a:prstGeom>
        </p:spPr>
      </p:pic>
      <p:pic>
        <p:nvPicPr>
          <p:cNvPr id="21" name="Picture 20" descr="A picture containing graphical user interface&#10;&#10;Description automatically generated">
            <a:extLst>
              <a:ext uri="{FF2B5EF4-FFF2-40B4-BE49-F238E27FC236}">
                <a16:creationId xmlns:a16="http://schemas.microsoft.com/office/drawing/2014/main" id="{4704675E-9FC8-415F-98A8-DF43C39CC85B}"/>
              </a:ext>
            </a:extLst>
          </p:cNvPr>
          <p:cNvPicPr>
            <a:picLocks noChangeAspect="1"/>
          </p:cNvPicPr>
          <p:nvPr/>
        </p:nvPicPr>
        <p:blipFill>
          <a:blip r:embed="rId10"/>
          <a:stretch>
            <a:fillRect/>
          </a:stretch>
        </p:blipFill>
        <p:spPr>
          <a:xfrm>
            <a:off x="1191337" y="2202048"/>
            <a:ext cx="6574760" cy="2345665"/>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60010133-A2B6-4538-9C82-3385E4BEDDCE}"/>
              </a:ext>
            </a:extLst>
          </p:cNvPr>
          <p:cNvPicPr>
            <a:picLocks noChangeAspect="1"/>
          </p:cNvPicPr>
          <p:nvPr/>
        </p:nvPicPr>
        <p:blipFill>
          <a:blip r:embed="rId11"/>
          <a:stretch>
            <a:fillRect/>
          </a:stretch>
        </p:blipFill>
        <p:spPr>
          <a:xfrm>
            <a:off x="1377903" y="2202048"/>
            <a:ext cx="6448684" cy="2483386"/>
          </a:xfrm>
          <a:prstGeom prst="rect">
            <a:avLst/>
          </a:prstGeom>
        </p:spPr>
      </p:pic>
    </p:spTree>
    <p:extLst>
      <p:ext uri="{BB962C8B-B14F-4D97-AF65-F5344CB8AC3E}">
        <p14:creationId xmlns:p14="http://schemas.microsoft.com/office/powerpoint/2010/main" val="162909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50000" y="50000"/>
                                    </p:animScale>
                                  </p:childTnLst>
                                </p:cTn>
                              </p:par>
                              <p:par>
                                <p:cTn id="11" presetID="42" presetClass="path" presetSubtype="0" accel="50000" decel="50000" fill="hold" nodeType="withEffect">
                                  <p:stCondLst>
                                    <p:cond delay="0"/>
                                  </p:stCondLst>
                                  <p:childTnLst>
                                    <p:animMotion origin="layout" path="M 0 0 L -0.23785 -0.34444 " pathEditMode="relative" rAng="0" ptsTypes="AA">
                                      <p:cBhvr>
                                        <p:cTn id="12" dur="2000" fill="hold"/>
                                        <p:tgtEl>
                                          <p:spTgt spid="3"/>
                                        </p:tgtEl>
                                        <p:attrNameLst>
                                          <p:attrName>ppt_x</p:attrName>
                                          <p:attrName>ppt_y</p:attrName>
                                        </p:attrNameLst>
                                      </p:cBhvr>
                                      <p:rCtr x="-11892" y="-17222"/>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8"/>
                                        </p:tgtEl>
                                      </p:cBhvr>
                                      <p:by x="50000" y="50000"/>
                                    </p:animScale>
                                  </p:childTnLst>
                                </p:cTn>
                              </p:par>
                              <p:par>
                                <p:cTn id="21" presetID="42" presetClass="path" presetSubtype="0" accel="50000" decel="50000" fill="hold" nodeType="withEffect">
                                  <p:stCondLst>
                                    <p:cond delay="0"/>
                                  </p:stCondLst>
                                  <p:childTnLst>
                                    <p:animMotion origin="layout" path="M 0 0 L 0.09097 -0.35648 " pathEditMode="relative" rAng="0" ptsTypes="AA">
                                      <p:cBhvr>
                                        <p:cTn id="22" dur="2000" fill="hold"/>
                                        <p:tgtEl>
                                          <p:spTgt spid="8"/>
                                        </p:tgtEl>
                                        <p:attrNameLst>
                                          <p:attrName>ppt_x</p:attrName>
                                          <p:attrName>ppt_y</p:attrName>
                                        </p:attrNameLst>
                                      </p:cBhvr>
                                      <p:rCtr x="4549" y="-17824"/>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1"/>
                                        </p:tgtEl>
                                      </p:cBhvr>
                                      <p:by x="50000" y="50000"/>
                                    </p:animScale>
                                  </p:childTnLst>
                                </p:cTn>
                              </p:par>
                              <p:par>
                                <p:cTn id="31" presetID="42" presetClass="path" presetSubtype="0" accel="50000" decel="50000" fill="hold" nodeType="withEffect">
                                  <p:stCondLst>
                                    <p:cond delay="0"/>
                                  </p:stCondLst>
                                  <p:childTnLst>
                                    <p:animMotion origin="layout" path="M 0 0 L -0.24705 0.32593 " pathEditMode="relative" rAng="0" ptsTypes="AA">
                                      <p:cBhvr>
                                        <p:cTn id="32" dur="2000" fill="hold"/>
                                        <p:tgtEl>
                                          <p:spTgt spid="11"/>
                                        </p:tgtEl>
                                        <p:attrNameLst>
                                          <p:attrName>ppt_x</p:attrName>
                                          <p:attrName>ppt_y</p:attrName>
                                        </p:attrNameLst>
                                      </p:cBhvr>
                                      <p:rCtr x="-12361" y="16296"/>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2000" fill="hold"/>
                                        <p:tgtEl>
                                          <p:spTgt spid="13"/>
                                        </p:tgtEl>
                                      </p:cBhvr>
                                      <p:by x="50000" y="50000"/>
                                    </p:animScale>
                                  </p:childTnLst>
                                </p:cTn>
                              </p:par>
                              <p:par>
                                <p:cTn id="41" presetID="42" presetClass="path" presetSubtype="0" accel="50000" decel="50000" fill="hold" nodeType="withEffect">
                                  <p:stCondLst>
                                    <p:cond delay="0"/>
                                  </p:stCondLst>
                                  <p:childTnLst>
                                    <p:animMotion origin="layout" path="M -3.33333E-6 1.85185E-6 L -0.26701 0.00185 " pathEditMode="relative" rAng="0" ptsTypes="AA">
                                      <p:cBhvr>
                                        <p:cTn id="42" dur="2000" fill="hold"/>
                                        <p:tgtEl>
                                          <p:spTgt spid="13"/>
                                        </p:tgtEl>
                                        <p:attrNameLst>
                                          <p:attrName>ppt_x</p:attrName>
                                          <p:attrName>ppt_y</p:attrName>
                                        </p:attrNameLst>
                                      </p:cBhvr>
                                      <p:rCtr x="-13351" y="93"/>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15"/>
                                        </p:tgtEl>
                                      </p:cBhvr>
                                      <p:by x="50000" y="50000"/>
                                    </p:animScale>
                                  </p:childTnLst>
                                </p:cTn>
                              </p:par>
                              <p:par>
                                <p:cTn id="51" presetID="42" presetClass="path" presetSubtype="0" accel="50000" decel="50000" fill="hold" nodeType="withEffect">
                                  <p:stCondLst>
                                    <p:cond delay="0"/>
                                  </p:stCondLst>
                                  <p:childTnLst>
                                    <p:animMotion origin="layout" path="M 0 0 L 0.28941 0 " pathEditMode="relative" rAng="0" ptsTypes="AA">
                                      <p:cBhvr>
                                        <p:cTn id="52" dur="2000" fill="hold"/>
                                        <p:tgtEl>
                                          <p:spTgt spid="15"/>
                                        </p:tgtEl>
                                        <p:attrNameLst>
                                          <p:attrName>ppt_x</p:attrName>
                                          <p:attrName>ppt_y</p:attrName>
                                        </p:attrNameLst>
                                      </p:cBhvr>
                                      <p:rCtr x="14462"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2000" fill="hold"/>
                                        <p:tgtEl>
                                          <p:spTgt spid="17"/>
                                        </p:tgtEl>
                                      </p:cBhvr>
                                      <p:by x="50000" y="50000"/>
                                    </p:animScale>
                                  </p:childTnLst>
                                </p:cTn>
                              </p:par>
                              <p:par>
                                <p:cTn id="61" presetID="42" presetClass="path" presetSubtype="0" accel="50000" decel="50000" fill="hold" nodeType="withEffect">
                                  <p:stCondLst>
                                    <p:cond delay="0"/>
                                  </p:stCondLst>
                                  <p:childTnLst>
                                    <p:animMotion origin="layout" path="M 0 0 L 0.19844 0.23333 " pathEditMode="relative" rAng="0" ptsTypes="AA">
                                      <p:cBhvr>
                                        <p:cTn id="62" dur="2000" fill="hold"/>
                                        <p:tgtEl>
                                          <p:spTgt spid="17"/>
                                        </p:tgtEl>
                                        <p:attrNameLst>
                                          <p:attrName>ppt_x</p:attrName>
                                          <p:attrName>ppt_y</p:attrName>
                                        </p:attrNameLst>
                                      </p:cBhvr>
                                      <p:rCtr x="9913" y="11667"/>
                                    </p:animMotion>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nodeType="clickEffect">
                                  <p:stCondLst>
                                    <p:cond delay="0"/>
                                  </p:stCondLst>
                                  <p:childTnLst>
                                    <p:animScale>
                                      <p:cBhvr>
                                        <p:cTn id="70" dur="2000" fill="hold"/>
                                        <p:tgtEl>
                                          <p:spTgt spid="19"/>
                                        </p:tgtEl>
                                      </p:cBhvr>
                                      <p:by x="50000" y="50000"/>
                                    </p:animScale>
                                  </p:childTnLst>
                                </p:cTn>
                              </p:par>
                              <p:par>
                                <p:cTn id="71" presetID="42" presetClass="path" presetSubtype="0" accel="50000" decel="50000" fill="hold" nodeType="withEffect">
                                  <p:stCondLst>
                                    <p:cond delay="0"/>
                                  </p:stCondLst>
                                  <p:childTnLst>
                                    <p:animMotion origin="layout" path="M 3.05556E-6 -3.33333E-6 L -0.18525 0.16945 " pathEditMode="relative" rAng="0" ptsTypes="AA">
                                      <p:cBhvr>
                                        <p:cTn id="72" dur="2000" fill="hold"/>
                                        <p:tgtEl>
                                          <p:spTgt spid="19"/>
                                        </p:tgtEl>
                                        <p:attrNameLst>
                                          <p:attrName>ppt_x</p:attrName>
                                          <p:attrName>ppt_y</p:attrName>
                                        </p:attrNameLst>
                                      </p:cBhvr>
                                      <p:rCtr x="-9271" y="8472"/>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21"/>
                                        </p:tgtEl>
                                      </p:cBhvr>
                                      <p:by x="50000" y="50000"/>
                                    </p:animScale>
                                  </p:childTnLst>
                                </p:cTn>
                              </p:par>
                              <p:par>
                                <p:cTn id="81" presetID="42" presetClass="path" presetSubtype="0" accel="50000" decel="50000" fill="hold" nodeType="withEffect">
                                  <p:stCondLst>
                                    <p:cond delay="0"/>
                                  </p:stCondLst>
                                  <p:childTnLst>
                                    <p:animMotion origin="layout" path="M 3.05556E-6 3.7037E-7 L 0.21927 -0.17107 " pathEditMode="relative" rAng="0" ptsTypes="AA">
                                      <p:cBhvr>
                                        <p:cTn id="82" dur="2000" fill="hold"/>
                                        <p:tgtEl>
                                          <p:spTgt spid="21"/>
                                        </p:tgtEl>
                                        <p:attrNameLst>
                                          <p:attrName>ppt_x</p:attrName>
                                          <p:attrName>ppt_y</p:attrName>
                                        </p:attrNameLst>
                                      </p:cBhvr>
                                      <p:rCtr x="10955" y="-8565"/>
                                    </p:animMotion>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6" presetClass="emph" presetSubtype="0" fill="hold" nodeType="clickEffect">
                                  <p:stCondLst>
                                    <p:cond delay="0"/>
                                  </p:stCondLst>
                                  <p:childTnLst>
                                    <p:animScale>
                                      <p:cBhvr>
                                        <p:cTn id="90" dur="2000" fill="hold"/>
                                        <p:tgtEl>
                                          <p:spTgt spid="23"/>
                                        </p:tgtEl>
                                      </p:cBhvr>
                                      <p:by x="50000" y="50000"/>
                                    </p:animScale>
                                  </p:childTnLst>
                                </p:cTn>
                              </p:par>
                              <p:par>
                                <p:cTn id="91" presetID="42" presetClass="path" presetSubtype="0" accel="50000" decel="50000" fill="hold" nodeType="withEffect">
                                  <p:stCondLst>
                                    <p:cond delay="0"/>
                                  </p:stCondLst>
                                  <p:childTnLst>
                                    <p:animMotion origin="layout" path="M 1.38889E-6 -3.33333E-6 L -0.22153 -0.18102 " pathEditMode="relative" rAng="0" ptsTypes="AA">
                                      <p:cBhvr>
                                        <p:cTn id="92" dur="2000" fill="hold"/>
                                        <p:tgtEl>
                                          <p:spTgt spid="23"/>
                                        </p:tgtEl>
                                        <p:attrNameLst>
                                          <p:attrName>ppt_x</p:attrName>
                                          <p:attrName>ppt_y</p:attrName>
                                        </p:attrNameLst>
                                      </p:cBhvr>
                                      <p:rCtr x="-11076" y="-9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59920-2EE5-42D6-8CB3-31C48703FBAD}"/>
              </a:ext>
            </a:extLst>
          </p:cNvPr>
          <p:cNvSpPr txBox="1"/>
          <p:nvPr/>
        </p:nvSpPr>
        <p:spPr>
          <a:xfrm>
            <a:off x="727364" y="1028061"/>
            <a:ext cx="7689272"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How might it feel?</a:t>
            </a:r>
          </a:p>
        </p:txBody>
      </p:sp>
      <p:pic>
        <p:nvPicPr>
          <p:cNvPr id="4098" name="Picture 2" descr="A Lonely and Sad Teenage Stock Footage Video (100% Royalty-free) 16087081 |  Shutterstock">
            <a:extLst>
              <a:ext uri="{FF2B5EF4-FFF2-40B4-BE49-F238E27FC236}">
                <a16:creationId xmlns:a16="http://schemas.microsoft.com/office/drawing/2014/main" id="{DA704E8E-9105-478C-9E05-4D3DEFC97A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6211" y="1741402"/>
            <a:ext cx="6731577" cy="3792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13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59920-2EE5-42D6-8CB3-31C48703FBAD}"/>
              </a:ext>
            </a:extLst>
          </p:cNvPr>
          <p:cNvSpPr txBox="1"/>
          <p:nvPr/>
        </p:nvSpPr>
        <p:spPr>
          <a:xfrm>
            <a:off x="727364" y="1028061"/>
            <a:ext cx="7689272"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What could you do?</a:t>
            </a:r>
          </a:p>
        </p:txBody>
      </p:sp>
      <p:pic>
        <p:nvPicPr>
          <p:cNvPr id="5122" name="Picture 2" descr="Sad boy on phone | Be The Voice">
            <a:extLst>
              <a:ext uri="{FF2B5EF4-FFF2-40B4-BE49-F238E27FC236}">
                <a16:creationId xmlns:a16="http://schemas.microsoft.com/office/drawing/2014/main" id="{5A3C0A5A-4811-4416-BA1F-9C247A69FDC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0954" y="1744798"/>
            <a:ext cx="4734719" cy="410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07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59920-2EE5-42D6-8CB3-31C48703FBAD}"/>
              </a:ext>
            </a:extLst>
          </p:cNvPr>
          <p:cNvSpPr txBox="1"/>
          <p:nvPr/>
        </p:nvSpPr>
        <p:spPr>
          <a:xfrm>
            <a:off x="727364" y="1028061"/>
            <a:ext cx="7689272"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What could you do?</a:t>
            </a:r>
          </a:p>
        </p:txBody>
      </p:sp>
      <p:pic>
        <p:nvPicPr>
          <p:cNvPr id="5122" name="Picture 2" descr="Sad boy on phone | Be The Voice">
            <a:extLst>
              <a:ext uri="{FF2B5EF4-FFF2-40B4-BE49-F238E27FC236}">
                <a16:creationId xmlns:a16="http://schemas.microsoft.com/office/drawing/2014/main" id="{5A3C0A5A-4811-4416-BA1F-9C247A69FDC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20954" y="1744798"/>
            <a:ext cx="3195609" cy="27717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7DE60B-4753-410A-8602-86C59B2FBAC8}"/>
              </a:ext>
            </a:extLst>
          </p:cNvPr>
          <p:cNvSpPr txBox="1"/>
          <p:nvPr/>
        </p:nvSpPr>
        <p:spPr>
          <a:xfrm>
            <a:off x="4461164" y="1884218"/>
            <a:ext cx="3192028" cy="2862322"/>
          </a:xfrm>
          <a:prstGeom prst="rect">
            <a:avLst/>
          </a:prstGeom>
          <a:noFill/>
        </p:spPr>
        <p:txBody>
          <a:bodyPr wrap="none" rtlCol="0">
            <a:spAutoFit/>
          </a:bodyPr>
          <a:lstStyle/>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Screenshot it</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Report it</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Call it out</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Check in</a:t>
            </a:r>
          </a:p>
          <a:p>
            <a:pPr marL="285750" indent="-285750">
              <a:buFont typeface="Arial" panose="020B0604020202020204" pitchFamily="34" charset="0"/>
              <a:buChar char="•"/>
            </a:pPr>
            <a:r>
              <a:rPr lang="en-GB" sz="3600" dirty="0">
                <a:latin typeface="Arial" panose="020B0604020202020204" pitchFamily="34" charset="0"/>
                <a:cs typeface="Arial" panose="020B0604020202020204" pitchFamily="34" charset="0"/>
              </a:rPr>
              <a:t>Tell someone</a:t>
            </a:r>
          </a:p>
        </p:txBody>
      </p:sp>
    </p:spTree>
    <p:extLst>
      <p:ext uri="{BB962C8B-B14F-4D97-AF65-F5344CB8AC3E}">
        <p14:creationId xmlns:p14="http://schemas.microsoft.com/office/powerpoint/2010/main" val="8006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59920-2EE5-42D6-8CB3-31C48703FBAD}"/>
              </a:ext>
            </a:extLst>
          </p:cNvPr>
          <p:cNvSpPr txBox="1"/>
          <p:nvPr/>
        </p:nvSpPr>
        <p:spPr>
          <a:xfrm>
            <a:off x="727364" y="1028061"/>
            <a:ext cx="7689272" cy="646331"/>
          </a:xfrm>
          <a:prstGeom prst="rect">
            <a:avLst/>
          </a:prstGeom>
          <a:noFill/>
        </p:spPr>
        <p:txBody>
          <a:bodyPr wrap="square" rtlCol="0">
            <a:spAutoFit/>
          </a:bodyPr>
          <a:lstStyle/>
          <a:p>
            <a:r>
              <a:rPr lang="en-GB" sz="3600" dirty="0">
                <a:latin typeface="Arial" panose="020B0604020202020204" pitchFamily="34" charset="0"/>
                <a:cs typeface="Arial" panose="020B0604020202020204" pitchFamily="34" charset="0"/>
              </a:rPr>
              <a:t>What if it’s you being bullied?</a:t>
            </a:r>
          </a:p>
        </p:txBody>
      </p:sp>
      <p:pic>
        <p:nvPicPr>
          <p:cNvPr id="6146" name="Picture 2" descr="Asian young teenager using cell phone by Pansfun Images - Portrait -  Stocksy United">
            <a:extLst>
              <a:ext uri="{FF2B5EF4-FFF2-40B4-BE49-F238E27FC236}">
                <a16:creationId xmlns:a16="http://schemas.microsoft.com/office/drawing/2014/main" id="{4BE62145-105E-4AB7-B29E-9C3FE24F351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8925" y="1845016"/>
            <a:ext cx="3398041" cy="260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519250"/>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900</Words>
  <Application>Microsoft Office PowerPoint</Application>
  <PresentationFormat>On-screen Show (4:3)</PresentationFormat>
  <Paragraphs>65</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2020-10-02T16:28:05Z</dcterms:created>
  <dcterms:modified xsi:type="dcterms:W3CDTF">2022-09-28T09:29:05Z</dcterms:modified>
</cp:coreProperties>
</file>